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4"/>
  </p:sldMasterIdLst>
  <p:sldIdLst>
    <p:sldId id="256" r:id="rId5"/>
  </p:sldIdLst>
  <p:sldSz cx="16256000" cy="21674138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長谷川　武史" initials="長谷川　武史" lastIdx="8" clrIdx="0">
    <p:extLst>
      <p:ext uri="{19B8F6BF-5375-455C-9EA6-DF929625EA0E}">
        <p15:presenceInfo xmlns:p15="http://schemas.microsoft.com/office/powerpoint/2012/main" userId="S::t-hasegawa@saku.ac.jp::d44cbf60-f1d5-4ad8-a5ff-68a53e39592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732" autoAdjust="0"/>
    <p:restoredTop sz="94660"/>
  </p:normalViewPr>
  <p:slideViewPr>
    <p:cSldViewPr snapToGrid="0">
      <p:cViewPr>
        <p:scale>
          <a:sx n="100" d="100"/>
          <a:sy n="100" d="100"/>
        </p:scale>
        <p:origin x="10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commentAuthors" Target="comment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3547135"/>
            <a:ext cx="13817600" cy="7545811"/>
          </a:xfrm>
        </p:spPr>
        <p:txBody>
          <a:bodyPr anchor="b"/>
          <a:lstStyle>
            <a:lvl1pPr algn="ctr">
              <a:defRPr sz="1066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32000" y="11383941"/>
            <a:ext cx="12192000" cy="5232898"/>
          </a:xfrm>
        </p:spPr>
        <p:txBody>
          <a:bodyPr/>
          <a:lstStyle>
            <a:lvl1pPr marL="0" indent="0" algn="ctr">
              <a:buNone/>
              <a:defRPr sz="4267"/>
            </a:lvl1pPr>
            <a:lvl2pPr marL="812810" indent="0" algn="ctr">
              <a:buNone/>
              <a:defRPr sz="3556"/>
            </a:lvl2pPr>
            <a:lvl3pPr marL="1625620" indent="0" algn="ctr">
              <a:buNone/>
              <a:defRPr sz="3200"/>
            </a:lvl3pPr>
            <a:lvl4pPr marL="2438430" indent="0" algn="ctr">
              <a:buNone/>
              <a:defRPr sz="2844"/>
            </a:lvl4pPr>
            <a:lvl5pPr marL="3251241" indent="0" algn="ctr">
              <a:buNone/>
              <a:defRPr sz="2844"/>
            </a:lvl5pPr>
            <a:lvl6pPr marL="4064051" indent="0" algn="ctr">
              <a:buNone/>
              <a:defRPr sz="2844"/>
            </a:lvl6pPr>
            <a:lvl7pPr marL="4876861" indent="0" algn="ctr">
              <a:buNone/>
              <a:defRPr sz="2844"/>
            </a:lvl7pPr>
            <a:lvl8pPr marL="5689671" indent="0" algn="ctr">
              <a:buNone/>
              <a:defRPr sz="2844"/>
            </a:lvl8pPr>
            <a:lvl9pPr marL="6502481" indent="0" algn="ctr">
              <a:buNone/>
              <a:defRPr sz="2844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D219B-BA11-43F0-924C-6EA38735A819}" type="datetimeFigureOut">
              <a:rPr kumimoji="1" lang="ja-JP" altLang="en-US" smtClean="0"/>
              <a:t>2026/7/23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E88BE-2607-4F81-8098-E85A23F356C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60300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D219B-BA11-43F0-924C-6EA38735A819}" type="datetimeFigureOut">
              <a:rPr kumimoji="1" lang="ja-JP" altLang="en-US" smtClean="0"/>
              <a:t>2026/7/23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E88BE-2607-4F81-8098-E85A23F356C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86937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9134" y="5403489"/>
            <a:ext cx="14020800" cy="9015838"/>
          </a:xfrm>
        </p:spPr>
        <p:txBody>
          <a:bodyPr anchor="b"/>
          <a:lstStyle>
            <a:lvl1pPr>
              <a:defRPr sz="1066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9134" y="14504620"/>
            <a:ext cx="14020800" cy="4741216"/>
          </a:xfrm>
        </p:spPr>
        <p:txBody>
          <a:bodyPr/>
          <a:lstStyle>
            <a:lvl1pPr marL="0" indent="0">
              <a:buNone/>
              <a:defRPr sz="4267">
                <a:solidFill>
                  <a:schemeClr val="tx1"/>
                </a:solidFill>
              </a:defRPr>
            </a:lvl1pPr>
            <a:lvl2pPr marL="812810" indent="0">
              <a:buNone/>
              <a:defRPr sz="3556">
                <a:solidFill>
                  <a:schemeClr val="tx1">
                    <a:tint val="75000"/>
                  </a:schemeClr>
                </a:solidFill>
              </a:defRPr>
            </a:lvl2pPr>
            <a:lvl3pPr marL="162562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3pPr>
            <a:lvl4pPr marL="2438430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4pPr>
            <a:lvl5pPr marL="325124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5pPr>
            <a:lvl6pPr marL="406405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6pPr>
            <a:lvl7pPr marL="487686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7pPr>
            <a:lvl8pPr marL="568967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8pPr>
            <a:lvl9pPr marL="650248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D219B-BA11-43F0-924C-6EA38735A819}" type="datetimeFigureOut">
              <a:rPr kumimoji="1" lang="ja-JP" altLang="en-US" smtClean="0"/>
              <a:t>2026/7/23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E88BE-2607-4F81-8098-E85A23F356C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57990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600" y="5769736"/>
            <a:ext cx="6908800" cy="1375204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0" y="5769736"/>
            <a:ext cx="6908800" cy="1375204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D219B-BA11-43F0-924C-6EA38735A819}" type="datetimeFigureOut">
              <a:rPr kumimoji="1" lang="ja-JP" altLang="en-US" smtClean="0"/>
              <a:t>2026/7/23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E88BE-2607-4F81-8098-E85A23F356C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25983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9717" y="1153952"/>
            <a:ext cx="14020800" cy="4189331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9719" y="5313176"/>
            <a:ext cx="6877049" cy="2603905"/>
          </a:xfrm>
        </p:spPr>
        <p:txBody>
          <a:bodyPr anchor="b"/>
          <a:lstStyle>
            <a:lvl1pPr marL="0" indent="0">
              <a:buNone/>
              <a:defRPr sz="4267" b="1"/>
            </a:lvl1pPr>
            <a:lvl2pPr marL="812810" indent="0">
              <a:buNone/>
              <a:defRPr sz="3556" b="1"/>
            </a:lvl2pPr>
            <a:lvl3pPr marL="1625620" indent="0">
              <a:buNone/>
              <a:defRPr sz="3200" b="1"/>
            </a:lvl3pPr>
            <a:lvl4pPr marL="2438430" indent="0">
              <a:buNone/>
              <a:defRPr sz="2844" b="1"/>
            </a:lvl4pPr>
            <a:lvl5pPr marL="3251241" indent="0">
              <a:buNone/>
              <a:defRPr sz="2844" b="1"/>
            </a:lvl5pPr>
            <a:lvl6pPr marL="4064051" indent="0">
              <a:buNone/>
              <a:defRPr sz="2844" b="1"/>
            </a:lvl6pPr>
            <a:lvl7pPr marL="4876861" indent="0">
              <a:buNone/>
              <a:defRPr sz="2844" b="1"/>
            </a:lvl7pPr>
            <a:lvl8pPr marL="5689671" indent="0">
              <a:buNone/>
              <a:defRPr sz="2844" b="1"/>
            </a:lvl8pPr>
            <a:lvl9pPr marL="6502481" indent="0">
              <a:buNone/>
              <a:defRPr sz="2844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9719" y="7917081"/>
            <a:ext cx="6877049" cy="1164483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29601" y="5313176"/>
            <a:ext cx="6910917" cy="2603905"/>
          </a:xfrm>
        </p:spPr>
        <p:txBody>
          <a:bodyPr anchor="b"/>
          <a:lstStyle>
            <a:lvl1pPr marL="0" indent="0">
              <a:buNone/>
              <a:defRPr sz="4267" b="1"/>
            </a:lvl1pPr>
            <a:lvl2pPr marL="812810" indent="0">
              <a:buNone/>
              <a:defRPr sz="3556" b="1"/>
            </a:lvl2pPr>
            <a:lvl3pPr marL="1625620" indent="0">
              <a:buNone/>
              <a:defRPr sz="3200" b="1"/>
            </a:lvl3pPr>
            <a:lvl4pPr marL="2438430" indent="0">
              <a:buNone/>
              <a:defRPr sz="2844" b="1"/>
            </a:lvl4pPr>
            <a:lvl5pPr marL="3251241" indent="0">
              <a:buNone/>
              <a:defRPr sz="2844" b="1"/>
            </a:lvl5pPr>
            <a:lvl6pPr marL="4064051" indent="0">
              <a:buNone/>
              <a:defRPr sz="2844" b="1"/>
            </a:lvl6pPr>
            <a:lvl7pPr marL="4876861" indent="0">
              <a:buNone/>
              <a:defRPr sz="2844" b="1"/>
            </a:lvl7pPr>
            <a:lvl8pPr marL="5689671" indent="0">
              <a:buNone/>
              <a:defRPr sz="2844" b="1"/>
            </a:lvl8pPr>
            <a:lvl9pPr marL="6502481" indent="0">
              <a:buNone/>
              <a:defRPr sz="2844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29601" y="7917081"/>
            <a:ext cx="6910917" cy="1164483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D219B-BA11-43F0-924C-6EA38735A819}" type="datetimeFigureOut">
              <a:rPr kumimoji="1" lang="ja-JP" altLang="en-US" smtClean="0"/>
              <a:t>2026/7/23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E88BE-2607-4F81-8098-E85A23F356C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5713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D219B-BA11-43F0-924C-6EA38735A819}" type="datetimeFigureOut">
              <a:rPr kumimoji="1" lang="ja-JP" altLang="en-US" smtClean="0"/>
              <a:t>2026/7/23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E88BE-2607-4F81-8098-E85A23F356C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6543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D219B-BA11-43F0-924C-6EA38735A819}" type="datetimeFigureOut">
              <a:rPr kumimoji="1" lang="ja-JP" altLang="en-US" smtClean="0"/>
              <a:t>2026/7/23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E88BE-2607-4F81-8098-E85A23F356C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5744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9717" y="1444942"/>
            <a:ext cx="5242983" cy="5057299"/>
          </a:xfrm>
        </p:spPr>
        <p:txBody>
          <a:bodyPr anchor="b"/>
          <a:lstStyle>
            <a:lvl1pPr>
              <a:defRPr sz="568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10917" y="3120679"/>
            <a:ext cx="8229600" cy="15402686"/>
          </a:xfrm>
        </p:spPr>
        <p:txBody>
          <a:bodyPr/>
          <a:lstStyle>
            <a:lvl1pPr>
              <a:defRPr sz="5689"/>
            </a:lvl1pPr>
            <a:lvl2pPr>
              <a:defRPr sz="4978"/>
            </a:lvl2pPr>
            <a:lvl3pPr>
              <a:defRPr sz="4267"/>
            </a:lvl3pPr>
            <a:lvl4pPr>
              <a:defRPr sz="3556"/>
            </a:lvl4pPr>
            <a:lvl5pPr>
              <a:defRPr sz="3556"/>
            </a:lvl5pPr>
            <a:lvl6pPr>
              <a:defRPr sz="3556"/>
            </a:lvl6pPr>
            <a:lvl7pPr>
              <a:defRPr sz="3556"/>
            </a:lvl7pPr>
            <a:lvl8pPr>
              <a:defRPr sz="3556"/>
            </a:lvl8pPr>
            <a:lvl9pPr>
              <a:defRPr sz="3556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9717" y="6502241"/>
            <a:ext cx="5242983" cy="12046207"/>
          </a:xfrm>
        </p:spPr>
        <p:txBody>
          <a:bodyPr/>
          <a:lstStyle>
            <a:lvl1pPr marL="0" indent="0">
              <a:buNone/>
              <a:defRPr sz="2844"/>
            </a:lvl1pPr>
            <a:lvl2pPr marL="812810" indent="0">
              <a:buNone/>
              <a:defRPr sz="2489"/>
            </a:lvl2pPr>
            <a:lvl3pPr marL="1625620" indent="0">
              <a:buNone/>
              <a:defRPr sz="2133"/>
            </a:lvl3pPr>
            <a:lvl4pPr marL="2438430" indent="0">
              <a:buNone/>
              <a:defRPr sz="1778"/>
            </a:lvl4pPr>
            <a:lvl5pPr marL="3251241" indent="0">
              <a:buNone/>
              <a:defRPr sz="1778"/>
            </a:lvl5pPr>
            <a:lvl6pPr marL="4064051" indent="0">
              <a:buNone/>
              <a:defRPr sz="1778"/>
            </a:lvl6pPr>
            <a:lvl7pPr marL="4876861" indent="0">
              <a:buNone/>
              <a:defRPr sz="1778"/>
            </a:lvl7pPr>
            <a:lvl8pPr marL="5689671" indent="0">
              <a:buNone/>
              <a:defRPr sz="1778"/>
            </a:lvl8pPr>
            <a:lvl9pPr marL="6502481" indent="0">
              <a:buNone/>
              <a:defRPr sz="1778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D219B-BA11-43F0-924C-6EA38735A819}" type="datetimeFigureOut">
              <a:rPr kumimoji="1" lang="ja-JP" altLang="en-US" smtClean="0"/>
              <a:t>2026/7/23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E88BE-2607-4F81-8098-E85A23F356C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34451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9717" y="1444942"/>
            <a:ext cx="5242983" cy="5057299"/>
          </a:xfrm>
        </p:spPr>
        <p:txBody>
          <a:bodyPr anchor="b"/>
          <a:lstStyle>
            <a:lvl1pPr>
              <a:defRPr sz="568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10917" y="3120679"/>
            <a:ext cx="8229600" cy="15402686"/>
          </a:xfrm>
        </p:spPr>
        <p:txBody>
          <a:bodyPr anchor="t"/>
          <a:lstStyle>
            <a:lvl1pPr marL="0" indent="0">
              <a:buNone/>
              <a:defRPr sz="5689"/>
            </a:lvl1pPr>
            <a:lvl2pPr marL="812810" indent="0">
              <a:buNone/>
              <a:defRPr sz="4978"/>
            </a:lvl2pPr>
            <a:lvl3pPr marL="1625620" indent="0">
              <a:buNone/>
              <a:defRPr sz="4267"/>
            </a:lvl3pPr>
            <a:lvl4pPr marL="2438430" indent="0">
              <a:buNone/>
              <a:defRPr sz="3556"/>
            </a:lvl4pPr>
            <a:lvl5pPr marL="3251241" indent="0">
              <a:buNone/>
              <a:defRPr sz="3556"/>
            </a:lvl5pPr>
            <a:lvl6pPr marL="4064051" indent="0">
              <a:buNone/>
              <a:defRPr sz="3556"/>
            </a:lvl6pPr>
            <a:lvl7pPr marL="4876861" indent="0">
              <a:buNone/>
              <a:defRPr sz="3556"/>
            </a:lvl7pPr>
            <a:lvl8pPr marL="5689671" indent="0">
              <a:buNone/>
              <a:defRPr sz="3556"/>
            </a:lvl8pPr>
            <a:lvl9pPr marL="6502481" indent="0">
              <a:buNone/>
              <a:defRPr sz="3556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9717" y="6502241"/>
            <a:ext cx="5242983" cy="12046207"/>
          </a:xfrm>
        </p:spPr>
        <p:txBody>
          <a:bodyPr/>
          <a:lstStyle>
            <a:lvl1pPr marL="0" indent="0">
              <a:buNone/>
              <a:defRPr sz="2844"/>
            </a:lvl1pPr>
            <a:lvl2pPr marL="812810" indent="0">
              <a:buNone/>
              <a:defRPr sz="2489"/>
            </a:lvl2pPr>
            <a:lvl3pPr marL="1625620" indent="0">
              <a:buNone/>
              <a:defRPr sz="2133"/>
            </a:lvl3pPr>
            <a:lvl4pPr marL="2438430" indent="0">
              <a:buNone/>
              <a:defRPr sz="1778"/>
            </a:lvl4pPr>
            <a:lvl5pPr marL="3251241" indent="0">
              <a:buNone/>
              <a:defRPr sz="1778"/>
            </a:lvl5pPr>
            <a:lvl6pPr marL="4064051" indent="0">
              <a:buNone/>
              <a:defRPr sz="1778"/>
            </a:lvl6pPr>
            <a:lvl7pPr marL="4876861" indent="0">
              <a:buNone/>
              <a:defRPr sz="1778"/>
            </a:lvl7pPr>
            <a:lvl8pPr marL="5689671" indent="0">
              <a:buNone/>
              <a:defRPr sz="1778"/>
            </a:lvl8pPr>
            <a:lvl9pPr marL="6502481" indent="0">
              <a:buNone/>
              <a:defRPr sz="1778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D219B-BA11-43F0-924C-6EA38735A819}" type="datetimeFigureOut">
              <a:rPr kumimoji="1" lang="ja-JP" altLang="en-US" smtClean="0"/>
              <a:t>2026/7/23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E88BE-2607-4F81-8098-E85A23F356C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48395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D219B-BA11-43F0-924C-6EA38735A819}" type="datetimeFigureOut">
              <a:rPr kumimoji="1" lang="ja-JP" altLang="en-US" smtClean="0"/>
              <a:t>2026/7/23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E88BE-2607-4F81-8098-E85A23F356C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86247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633201" y="1153947"/>
            <a:ext cx="3505200" cy="18367830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601" y="1153947"/>
            <a:ext cx="10312400" cy="18367830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D219B-BA11-43F0-924C-6EA38735A819}" type="datetimeFigureOut">
              <a:rPr kumimoji="1" lang="ja-JP" altLang="en-US" smtClean="0"/>
              <a:t>2026/7/23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E88BE-2607-4F81-8098-E85A23F356C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9517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17600" y="1153952"/>
            <a:ext cx="14020800" cy="41893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7600" y="5769736"/>
            <a:ext cx="14020800" cy="137520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17600" y="20088720"/>
            <a:ext cx="3657600" cy="11539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1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ED219B-BA11-43F0-924C-6EA38735A819}" type="datetimeFigureOut">
              <a:rPr kumimoji="1" lang="ja-JP" altLang="en-US" smtClean="0"/>
              <a:t>2026/7/23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84800" y="20088720"/>
            <a:ext cx="5486400" cy="11539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1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80800" y="20088720"/>
            <a:ext cx="3657600" cy="11539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1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8E88BE-2607-4F81-8098-E85A23F356C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0312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1625620" rtl="0" eaLnBrk="1" latinLnBrk="0" hangingPunct="1">
        <a:lnSpc>
          <a:spcPct val="90000"/>
        </a:lnSpc>
        <a:spcBef>
          <a:spcPct val="0"/>
        </a:spcBef>
        <a:buNone/>
        <a:defRPr kumimoji="1" sz="782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6405" indent="-406405" algn="l" defTabSz="1625620" rtl="0" eaLnBrk="1" latinLnBrk="0" hangingPunct="1">
        <a:lnSpc>
          <a:spcPct val="90000"/>
        </a:lnSpc>
        <a:spcBef>
          <a:spcPts val="1778"/>
        </a:spcBef>
        <a:buFont typeface="Arial" panose="020B0604020202020204" pitchFamily="34" charset="0"/>
        <a:buChar char="•"/>
        <a:defRPr kumimoji="1" sz="4978" kern="1200">
          <a:solidFill>
            <a:schemeClr val="tx1"/>
          </a:solidFill>
          <a:latin typeface="+mn-lt"/>
          <a:ea typeface="+mn-ea"/>
          <a:cs typeface="+mn-cs"/>
        </a:defRPr>
      </a:lvl1pPr>
      <a:lvl2pPr marL="1219215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kumimoji="1" sz="4267" kern="1200">
          <a:solidFill>
            <a:schemeClr val="tx1"/>
          </a:solidFill>
          <a:latin typeface="+mn-lt"/>
          <a:ea typeface="+mn-ea"/>
          <a:cs typeface="+mn-cs"/>
        </a:defRPr>
      </a:lvl2pPr>
      <a:lvl3pPr marL="2032025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kumimoji="1" sz="3556" kern="1200">
          <a:solidFill>
            <a:schemeClr val="tx1"/>
          </a:solidFill>
          <a:latin typeface="+mn-lt"/>
          <a:ea typeface="+mn-ea"/>
          <a:cs typeface="+mn-cs"/>
        </a:defRPr>
      </a:lvl3pPr>
      <a:lvl4pPr marL="2844836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46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470456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5283266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6096076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908886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625620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12810" algn="l" defTabSz="1625620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25620" algn="l" defTabSz="1625620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38430" algn="l" defTabSz="1625620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51241" algn="l" defTabSz="1625620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64051" algn="l" defTabSz="1625620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876861" algn="l" defTabSz="1625620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689671" algn="l" defTabSz="1625620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502481" algn="l" defTabSz="1625620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3144390"/>
              </p:ext>
            </p:extLst>
          </p:nvPr>
        </p:nvGraphicFramePr>
        <p:xfrm>
          <a:off x="729527" y="1313365"/>
          <a:ext cx="15365215" cy="1953806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10207">
                  <a:extLst>
                    <a:ext uri="{9D8B030D-6E8A-4147-A177-3AD203B41FA5}">
                      <a16:colId xmlns:a16="http://schemas.microsoft.com/office/drawing/2014/main" val="565448118"/>
                    </a:ext>
                  </a:extLst>
                </a:gridCol>
                <a:gridCol w="2072042">
                  <a:extLst>
                    <a:ext uri="{9D8B030D-6E8A-4147-A177-3AD203B41FA5}">
                      <a16:colId xmlns:a16="http://schemas.microsoft.com/office/drawing/2014/main" val="1509072006"/>
                    </a:ext>
                  </a:extLst>
                </a:gridCol>
                <a:gridCol w="2341649">
                  <a:extLst>
                    <a:ext uri="{9D8B030D-6E8A-4147-A177-3AD203B41FA5}">
                      <a16:colId xmlns:a16="http://schemas.microsoft.com/office/drawing/2014/main" val="1491341471"/>
                    </a:ext>
                  </a:extLst>
                </a:gridCol>
                <a:gridCol w="3276214">
                  <a:extLst>
                    <a:ext uri="{9D8B030D-6E8A-4147-A177-3AD203B41FA5}">
                      <a16:colId xmlns:a16="http://schemas.microsoft.com/office/drawing/2014/main" val="2831600789"/>
                    </a:ext>
                  </a:extLst>
                </a:gridCol>
                <a:gridCol w="2495206">
                  <a:extLst>
                    <a:ext uri="{9D8B030D-6E8A-4147-A177-3AD203B41FA5}">
                      <a16:colId xmlns:a16="http://schemas.microsoft.com/office/drawing/2014/main" val="1724235694"/>
                    </a:ext>
                  </a:extLst>
                </a:gridCol>
                <a:gridCol w="1969897">
                  <a:extLst>
                    <a:ext uri="{9D8B030D-6E8A-4147-A177-3AD203B41FA5}">
                      <a16:colId xmlns:a16="http://schemas.microsoft.com/office/drawing/2014/main" val="4270786327"/>
                    </a:ext>
                  </a:extLst>
                </a:gridCol>
              </a:tblGrid>
              <a:tr h="1157468">
                <a:tc>
                  <a:txBody>
                    <a:bodyPr/>
                    <a:lstStyle/>
                    <a:p>
                      <a:pPr algn="ctr"/>
                      <a:endParaRPr kumimoji="1" lang="ja-JP" altLang="en-US" sz="3200" dirty="0"/>
                    </a:p>
                  </a:txBody>
                  <a:tcPr marL="68582" marR="68582" marT="34291" marB="3429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3200" dirty="0"/>
                        <a:t>在籍</a:t>
                      </a:r>
                      <a:endParaRPr kumimoji="1" lang="en-US" altLang="ja-JP" sz="3200" dirty="0"/>
                    </a:p>
                    <a:p>
                      <a:pPr algn="ctr"/>
                      <a:r>
                        <a:rPr kumimoji="1" lang="ja-JP" altLang="en-US" sz="3200" dirty="0"/>
                        <a:t>高等学校</a:t>
                      </a:r>
                    </a:p>
                  </a:txBody>
                  <a:tcPr marL="68582" marR="68582" marT="34291" marB="3429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3200" dirty="0"/>
                        <a:t>志願者</a:t>
                      </a:r>
                    </a:p>
                  </a:txBody>
                  <a:tcPr marL="68582" marR="68582" marT="34291" marB="3429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3200" dirty="0"/>
                        <a:t>在住自治体</a:t>
                      </a:r>
                    </a:p>
                  </a:txBody>
                  <a:tcPr marL="68582" marR="68582" marT="34291" marB="3429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3200" dirty="0"/>
                        <a:t>佐久大学</a:t>
                      </a:r>
                    </a:p>
                  </a:txBody>
                  <a:tcPr marL="68582" marR="68582" marT="34291" marB="3429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3200" dirty="0"/>
                        <a:t>備考</a:t>
                      </a:r>
                      <a:endParaRPr kumimoji="1" lang="en-US" altLang="ja-JP" sz="3200" dirty="0"/>
                    </a:p>
                  </a:txBody>
                  <a:tcPr marL="68582" marR="68582" marT="34291" marB="34291" anchor="ctr"/>
                </a:tc>
                <a:extLst>
                  <a:ext uri="{0D108BD9-81ED-4DB2-BD59-A6C34878D82A}">
                    <a16:rowId xmlns:a16="http://schemas.microsoft.com/office/drawing/2014/main" val="4079204740"/>
                  </a:ext>
                </a:extLst>
              </a:tr>
              <a:tr h="490766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3200" dirty="0"/>
                        <a:t>準備</a:t>
                      </a:r>
                      <a:endParaRPr kumimoji="1" lang="en-US" altLang="ja-JP" sz="3200" dirty="0"/>
                    </a:p>
                    <a:p>
                      <a:pPr algn="ctr"/>
                      <a:r>
                        <a:rPr kumimoji="1" lang="ja-JP" altLang="en-US" sz="3200" dirty="0"/>
                        <a:t>・</a:t>
                      </a:r>
                      <a:endParaRPr kumimoji="1" lang="en-US" altLang="ja-JP" sz="3200" dirty="0"/>
                    </a:p>
                    <a:p>
                      <a:pPr algn="ctr"/>
                      <a:r>
                        <a:rPr kumimoji="1" lang="ja-JP" altLang="en-US" sz="3200" dirty="0"/>
                        <a:t>自治体選抜受付</a:t>
                      </a:r>
                      <a:endParaRPr kumimoji="1" lang="en-US" altLang="ja-JP" sz="3200" dirty="0"/>
                    </a:p>
                  </a:txBody>
                  <a:tcPr marL="68582" marR="68582" marT="34291" marB="34291" anchor="ctr"/>
                </a:tc>
                <a:tc>
                  <a:txBody>
                    <a:bodyPr/>
                    <a:lstStyle/>
                    <a:p>
                      <a:endParaRPr kumimoji="1" lang="ja-JP" altLang="en-US" sz="3200" dirty="0"/>
                    </a:p>
                  </a:txBody>
                  <a:tcPr marL="68582" marR="68582" marT="34291" marB="34291" anchor="ctr"/>
                </a:tc>
                <a:tc>
                  <a:txBody>
                    <a:bodyPr/>
                    <a:lstStyle/>
                    <a:p>
                      <a:endParaRPr kumimoji="1" lang="ja-JP" altLang="en-US" sz="3200" dirty="0"/>
                    </a:p>
                  </a:txBody>
                  <a:tcPr marL="68582" marR="68582" marT="34291" marB="34291" anchor="ctr"/>
                </a:tc>
                <a:tc>
                  <a:txBody>
                    <a:bodyPr/>
                    <a:lstStyle/>
                    <a:p>
                      <a:endParaRPr kumimoji="1" lang="ja-JP" altLang="en-US" sz="3200" dirty="0"/>
                    </a:p>
                  </a:txBody>
                  <a:tcPr marL="68582" marR="68582" marT="34291" marB="34291" anchor="ctr"/>
                </a:tc>
                <a:tc>
                  <a:txBody>
                    <a:bodyPr/>
                    <a:lstStyle/>
                    <a:p>
                      <a:endParaRPr kumimoji="1" lang="ja-JP" altLang="en-US" sz="3200" dirty="0"/>
                    </a:p>
                  </a:txBody>
                  <a:tcPr marL="68582" marR="68582" marT="34291" marB="34291" anchor="ctr"/>
                </a:tc>
                <a:tc>
                  <a:txBody>
                    <a:bodyPr/>
                    <a:lstStyle/>
                    <a:p>
                      <a:endParaRPr kumimoji="1" lang="en-US" altLang="ja-JP" sz="1800" dirty="0"/>
                    </a:p>
                  </a:txBody>
                  <a:tcPr marL="68582" marR="68582" marT="34291" marB="34291" anchor="ctr"/>
                </a:tc>
                <a:extLst>
                  <a:ext uri="{0D108BD9-81ED-4DB2-BD59-A6C34878D82A}">
                    <a16:rowId xmlns:a16="http://schemas.microsoft.com/office/drawing/2014/main" val="1637122905"/>
                  </a:ext>
                </a:extLst>
              </a:tr>
              <a:tr h="748882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/>
                        <a:t>自治体選抜</a:t>
                      </a:r>
                      <a:endParaRPr kumimoji="1" lang="en-US" altLang="ja-JP" sz="2400" dirty="0"/>
                    </a:p>
                    <a:p>
                      <a:pPr algn="ctr"/>
                      <a:r>
                        <a:rPr kumimoji="1" lang="en-US" altLang="ja-JP" sz="1400" dirty="0"/>
                        <a:t>※</a:t>
                      </a:r>
                      <a:r>
                        <a:rPr kumimoji="1" lang="ja-JP" altLang="en-US" sz="1400" dirty="0"/>
                        <a:t>書類の体裁は自治体に一任します。</a:t>
                      </a:r>
                      <a:endParaRPr kumimoji="1" lang="en-US" altLang="ja-JP" sz="1400" dirty="0"/>
                    </a:p>
                  </a:txBody>
                  <a:tcPr marL="68582" marR="68582" marT="34291" marB="34291" anchor="ctr"/>
                </a:tc>
                <a:tc>
                  <a:txBody>
                    <a:bodyPr/>
                    <a:lstStyle/>
                    <a:p>
                      <a:endParaRPr kumimoji="1" lang="ja-JP" altLang="en-US" sz="3200" dirty="0"/>
                    </a:p>
                  </a:txBody>
                  <a:tcPr marL="68582" marR="68582" marT="34291" marB="34291" anchor="ctr"/>
                </a:tc>
                <a:tc>
                  <a:txBody>
                    <a:bodyPr/>
                    <a:lstStyle/>
                    <a:p>
                      <a:endParaRPr kumimoji="1" lang="ja-JP" altLang="en-US" sz="3200" dirty="0"/>
                    </a:p>
                  </a:txBody>
                  <a:tcPr marL="68582" marR="68582" marT="34291" marB="34291" anchor="ctr"/>
                </a:tc>
                <a:tc>
                  <a:txBody>
                    <a:bodyPr/>
                    <a:lstStyle/>
                    <a:p>
                      <a:endParaRPr kumimoji="1" lang="ja-JP" altLang="en-US" sz="3200" dirty="0"/>
                    </a:p>
                  </a:txBody>
                  <a:tcPr marL="68582" marR="68582" marT="34291" marB="34291" anchor="ctr"/>
                </a:tc>
                <a:tc>
                  <a:txBody>
                    <a:bodyPr/>
                    <a:lstStyle/>
                    <a:p>
                      <a:endParaRPr kumimoji="1" lang="ja-JP" altLang="en-US" sz="3200" dirty="0"/>
                    </a:p>
                  </a:txBody>
                  <a:tcPr marL="68582" marR="68582" marT="34291" marB="34291" anchor="ctr"/>
                </a:tc>
                <a:tc>
                  <a:txBody>
                    <a:bodyPr/>
                    <a:lstStyle/>
                    <a:p>
                      <a:endParaRPr kumimoji="1" lang="en-US" altLang="ja-JP" sz="1800" dirty="0"/>
                    </a:p>
                  </a:txBody>
                  <a:tcPr marL="68582" marR="68582" marT="34291" marB="34291" anchor="ctr"/>
                </a:tc>
                <a:extLst>
                  <a:ext uri="{0D108BD9-81ED-4DB2-BD59-A6C34878D82A}">
                    <a16:rowId xmlns:a16="http://schemas.microsoft.com/office/drawing/2014/main" val="448922777"/>
                  </a:ext>
                </a:extLst>
              </a:tr>
              <a:tr h="469932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3000" dirty="0"/>
                        <a:t>佐久大学選抜</a:t>
                      </a:r>
                      <a:endParaRPr kumimoji="1" lang="en-US" altLang="ja-JP" sz="3000" dirty="0"/>
                    </a:p>
                    <a:p>
                      <a:pPr algn="ctr"/>
                      <a:r>
                        <a:rPr kumimoji="1" lang="ja-JP" altLang="en-US" sz="2400" dirty="0"/>
                        <a:t>（書類審査・面接）</a:t>
                      </a:r>
                      <a:endParaRPr kumimoji="1" lang="ja-JP" altLang="en-US" sz="3000" dirty="0"/>
                    </a:p>
                  </a:txBody>
                  <a:tcPr marL="68582" marR="68582" marT="34291" marB="34291" anchor="ctr"/>
                </a:tc>
                <a:tc>
                  <a:txBody>
                    <a:bodyPr/>
                    <a:lstStyle/>
                    <a:p>
                      <a:endParaRPr kumimoji="1" lang="ja-JP" altLang="en-US" sz="3200" dirty="0"/>
                    </a:p>
                  </a:txBody>
                  <a:tcPr marL="68582" marR="68582" marT="34291" marB="34291" anchor="ctr"/>
                </a:tc>
                <a:tc>
                  <a:txBody>
                    <a:bodyPr/>
                    <a:lstStyle/>
                    <a:p>
                      <a:endParaRPr kumimoji="1" lang="ja-JP" altLang="en-US" sz="3200" dirty="0"/>
                    </a:p>
                  </a:txBody>
                  <a:tcPr marL="68582" marR="68582" marT="34291" marB="34291" anchor="ctr"/>
                </a:tc>
                <a:tc>
                  <a:txBody>
                    <a:bodyPr/>
                    <a:lstStyle/>
                    <a:p>
                      <a:endParaRPr kumimoji="1" lang="ja-JP" altLang="en-US" sz="3200" dirty="0"/>
                    </a:p>
                  </a:txBody>
                  <a:tcPr marL="68582" marR="68582" marT="34291" marB="34291" anchor="ctr"/>
                </a:tc>
                <a:tc>
                  <a:txBody>
                    <a:bodyPr/>
                    <a:lstStyle/>
                    <a:p>
                      <a:endParaRPr kumimoji="1" lang="ja-JP" altLang="en-US" sz="3200" dirty="0"/>
                    </a:p>
                  </a:txBody>
                  <a:tcPr marL="68582" marR="68582" marT="34291" marB="34291" anchor="ctr"/>
                </a:tc>
                <a:tc>
                  <a:txBody>
                    <a:bodyPr/>
                    <a:lstStyle/>
                    <a:p>
                      <a:endParaRPr kumimoji="1" lang="ja-JP" altLang="en-US" sz="3200" dirty="0"/>
                    </a:p>
                  </a:txBody>
                  <a:tcPr marL="68582" marR="68582" marT="34291" marB="34291" anchor="ctr"/>
                </a:tc>
                <a:extLst>
                  <a:ext uri="{0D108BD9-81ED-4DB2-BD59-A6C34878D82A}">
                    <a16:rowId xmlns:a16="http://schemas.microsoft.com/office/drawing/2014/main" val="2368831923"/>
                  </a:ext>
                </a:extLst>
              </a:tr>
              <a:tr h="128479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3200" dirty="0"/>
                        <a:t>入学手続</a:t>
                      </a:r>
                      <a:endParaRPr kumimoji="1" lang="en-US" altLang="ja-JP" sz="3200" dirty="0"/>
                    </a:p>
                    <a:p>
                      <a:pPr algn="ctr"/>
                      <a:endParaRPr kumimoji="1" lang="ja-JP" altLang="en-US" sz="3200" dirty="0"/>
                    </a:p>
                  </a:txBody>
                  <a:tcPr marL="68582" marR="68582" marT="34291" marB="34291" anchor="ctr"/>
                </a:tc>
                <a:tc>
                  <a:txBody>
                    <a:bodyPr/>
                    <a:lstStyle/>
                    <a:p>
                      <a:endParaRPr kumimoji="1" lang="ja-JP" altLang="en-US" sz="3200" dirty="0"/>
                    </a:p>
                  </a:txBody>
                  <a:tcPr marL="68582" marR="68582" marT="34291" marB="34291" anchor="ctr"/>
                </a:tc>
                <a:tc>
                  <a:txBody>
                    <a:bodyPr/>
                    <a:lstStyle/>
                    <a:p>
                      <a:endParaRPr kumimoji="1" lang="ja-JP" altLang="en-US" sz="3200"/>
                    </a:p>
                  </a:txBody>
                  <a:tcPr marL="68582" marR="68582" marT="34291" marB="34291" anchor="ctr"/>
                </a:tc>
                <a:tc>
                  <a:txBody>
                    <a:bodyPr/>
                    <a:lstStyle/>
                    <a:p>
                      <a:endParaRPr kumimoji="1" lang="ja-JP" altLang="en-US" sz="3200" dirty="0"/>
                    </a:p>
                  </a:txBody>
                  <a:tcPr marL="68582" marR="68582" marT="34291" marB="34291" anchor="ctr"/>
                </a:tc>
                <a:tc>
                  <a:txBody>
                    <a:bodyPr/>
                    <a:lstStyle/>
                    <a:p>
                      <a:endParaRPr kumimoji="1" lang="ja-JP" altLang="en-US" sz="3200" dirty="0"/>
                    </a:p>
                  </a:txBody>
                  <a:tcPr marL="68582" marR="68582" marT="34291" marB="34291" anchor="ctr"/>
                </a:tc>
                <a:tc>
                  <a:txBody>
                    <a:bodyPr/>
                    <a:lstStyle/>
                    <a:p>
                      <a:endParaRPr kumimoji="1" lang="ja-JP" altLang="en-US" sz="3200" dirty="0"/>
                    </a:p>
                  </a:txBody>
                  <a:tcPr marL="68582" marR="68582" marT="34291" marB="34291" anchor="ctr"/>
                </a:tc>
                <a:extLst>
                  <a:ext uri="{0D108BD9-81ED-4DB2-BD59-A6C34878D82A}">
                    <a16:rowId xmlns:a16="http://schemas.microsoft.com/office/drawing/2014/main" val="823397521"/>
                  </a:ext>
                </a:extLst>
              </a:tr>
            </a:tbl>
          </a:graphicData>
        </a:graphic>
      </p:graphicFrame>
      <p:cxnSp>
        <p:nvCxnSpPr>
          <p:cNvPr id="6" name="直線矢印コネクタ 5"/>
          <p:cNvCxnSpPr>
            <a:cxnSpLocks/>
          </p:cNvCxnSpPr>
          <p:nvPr/>
        </p:nvCxnSpPr>
        <p:spPr>
          <a:xfrm>
            <a:off x="466171" y="2000250"/>
            <a:ext cx="0" cy="18036021"/>
          </a:xfrm>
          <a:prstGeom prst="straightConnector1">
            <a:avLst/>
          </a:prstGeom>
          <a:ln w="63500">
            <a:tailEnd type="stealth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3" name="テキスト ボックス 62"/>
          <p:cNvSpPr txBox="1"/>
          <p:nvPr/>
        </p:nvSpPr>
        <p:spPr>
          <a:xfrm>
            <a:off x="7923158" y="12881569"/>
            <a:ext cx="1821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選考結果通知</a:t>
            </a:r>
          </a:p>
        </p:txBody>
      </p:sp>
      <p:cxnSp>
        <p:nvCxnSpPr>
          <p:cNvPr id="64" name="直線矢印コネクタ 63"/>
          <p:cNvCxnSpPr>
            <a:cxnSpLocks/>
            <a:stCxn id="28" idx="1"/>
            <a:endCxn id="62" idx="3"/>
          </p:cNvCxnSpPr>
          <p:nvPr/>
        </p:nvCxnSpPr>
        <p:spPr>
          <a:xfrm flipH="1">
            <a:off x="7432348" y="13244318"/>
            <a:ext cx="2200787" cy="0"/>
          </a:xfrm>
          <a:prstGeom prst="straightConnector1">
            <a:avLst/>
          </a:prstGeom>
          <a:ln w="635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テキスト ボックス 66"/>
          <p:cNvSpPr txBox="1"/>
          <p:nvPr/>
        </p:nvSpPr>
        <p:spPr>
          <a:xfrm>
            <a:off x="8031216" y="13312435"/>
            <a:ext cx="12618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400" dirty="0"/>
              <a:t>※</a:t>
            </a:r>
            <a:r>
              <a:rPr kumimoji="1" lang="ja-JP" altLang="en-US" sz="1400" dirty="0"/>
              <a:t>任意書式可</a:t>
            </a:r>
          </a:p>
        </p:txBody>
      </p:sp>
      <p:cxnSp>
        <p:nvCxnSpPr>
          <p:cNvPr id="69" name="直線矢印コネクタ 68"/>
          <p:cNvCxnSpPr>
            <a:cxnSpLocks/>
          </p:cNvCxnSpPr>
          <p:nvPr/>
        </p:nvCxnSpPr>
        <p:spPr>
          <a:xfrm>
            <a:off x="7158376" y="15324167"/>
            <a:ext cx="0" cy="1170509"/>
          </a:xfrm>
          <a:prstGeom prst="straightConnector1">
            <a:avLst/>
          </a:prstGeom>
          <a:ln w="635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線矢印コネクタ 71"/>
          <p:cNvCxnSpPr/>
          <p:nvPr/>
        </p:nvCxnSpPr>
        <p:spPr>
          <a:xfrm flipH="1">
            <a:off x="7243368" y="16339678"/>
            <a:ext cx="5705717" cy="0"/>
          </a:xfrm>
          <a:prstGeom prst="straightConnector1">
            <a:avLst/>
          </a:prstGeom>
          <a:ln w="63500">
            <a:solidFill>
              <a:schemeClr val="tx1"/>
            </a:solidFill>
            <a:headEnd type="stealth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3" name="グループ化 72"/>
          <p:cNvGrpSpPr/>
          <p:nvPr/>
        </p:nvGrpSpPr>
        <p:grpSpPr>
          <a:xfrm>
            <a:off x="6973074" y="16047365"/>
            <a:ext cx="759895" cy="787960"/>
            <a:chOff x="12291354" y="3929974"/>
            <a:chExt cx="1617493" cy="1539672"/>
          </a:xfrm>
        </p:grpSpPr>
        <p:pic>
          <p:nvPicPr>
            <p:cNvPr id="74" name="図 73" descr="レポート ファイル データ · Pixabayの無料画像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291354" y="3929974"/>
              <a:ext cx="1215417" cy="1215417"/>
            </a:xfrm>
            <a:prstGeom prst="rect">
              <a:avLst/>
            </a:prstGeom>
          </p:spPr>
        </p:pic>
        <p:pic>
          <p:nvPicPr>
            <p:cNvPr id="75" name="図 74" descr="レポート ファイル データ · Pixabayの無料画像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82665" y="4140739"/>
              <a:ext cx="1215417" cy="1215417"/>
            </a:xfrm>
            <a:prstGeom prst="rect">
              <a:avLst/>
            </a:prstGeom>
          </p:spPr>
        </p:pic>
        <p:pic>
          <p:nvPicPr>
            <p:cNvPr id="76" name="図 75" descr="レポート ファイル データ · Pixabayの無料画像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693430" y="4254229"/>
              <a:ext cx="1215417" cy="1215417"/>
            </a:xfrm>
            <a:prstGeom prst="rect">
              <a:avLst/>
            </a:prstGeom>
          </p:spPr>
        </p:pic>
      </p:grpSp>
      <p:sp>
        <p:nvSpPr>
          <p:cNvPr id="79" name="テキスト ボックス 78"/>
          <p:cNvSpPr txBox="1"/>
          <p:nvPr/>
        </p:nvSpPr>
        <p:spPr>
          <a:xfrm>
            <a:off x="7969515" y="16039840"/>
            <a:ext cx="39338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400" dirty="0"/>
              <a:t>Web</a:t>
            </a:r>
            <a:r>
              <a:rPr kumimoji="1" lang="ja-JP" altLang="en-US" sz="1400" dirty="0"/>
              <a:t>出願サイトで願書登録➡出願書類一式提出</a:t>
            </a:r>
          </a:p>
        </p:txBody>
      </p:sp>
      <p:cxnSp>
        <p:nvCxnSpPr>
          <p:cNvPr id="81" name="直線矢印コネクタ 80"/>
          <p:cNvCxnSpPr>
            <a:cxnSpLocks/>
          </p:cNvCxnSpPr>
          <p:nvPr/>
        </p:nvCxnSpPr>
        <p:spPr>
          <a:xfrm flipH="1">
            <a:off x="7462502" y="15277376"/>
            <a:ext cx="4984565" cy="0"/>
          </a:xfrm>
          <a:prstGeom prst="straightConnector1">
            <a:avLst/>
          </a:prstGeom>
          <a:ln w="63500">
            <a:solidFill>
              <a:schemeClr val="tx1"/>
            </a:solidFill>
            <a:headEnd type="none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テキスト ボックス 81"/>
          <p:cNvSpPr txBox="1"/>
          <p:nvPr/>
        </p:nvSpPr>
        <p:spPr>
          <a:xfrm>
            <a:off x="8860220" y="14955078"/>
            <a:ext cx="2159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1400" dirty="0"/>
              <a:t>志願理由書ダウンロード</a:t>
            </a:r>
            <a:endParaRPr kumimoji="1" lang="en-US" altLang="ja-JP" sz="1400" dirty="0"/>
          </a:p>
        </p:txBody>
      </p:sp>
      <p:sp>
        <p:nvSpPr>
          <p:cNvPr id="83" name="フローチャート: 磁気ディスク 82"/>
          <p:cNvSpPr/>
          <p:nvPr/>
        </p:nvSpPr>
        <p:spPr>
          <a:xfrm>
            <a:off x="11791832" y="15022092"/>
            <a:ext cx="1295518" cy="460466"/>
          </a:xfrm>
          <a:prstGeom prst="flowChartMagneticDisk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1400" dirty="0"/>
              <a:t>本学ﾎｰﾑﾍﾟｰｼﾞ</a:t>
            </a:r>
          </a:p>
        </p:txBody>
      </p:sp>
      <p:sp>
        <p:nvSpPr>
          <p:cNvPr id="59" name="テキスト ボックス 58"/>
          <p:cNvSpPr txBox="1"/>
          <p:nvPr/>
        </p:nvSpPr>
        <p:spPr>
          <a:xfrm>
            <a:off x="154863" y="1706334"/>
            <a:ext cx="8002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dirty="0"/>
              <a:t>時間軸</a:t>
            </a:r>
            <a:endParaRPr kumimoji="1" lang="en-US" altLang="ja-JP" sz="1600" dirty="0"/>
          </a:p>
        </p:txBody>
      </p:sp>
      <p:sp>
        <p:nvSpPr>
          <p:cNvPr id="60" name="テキスト ボックス 59"/>
          <p:cNvSpPr txBox="1"/>
          <p:nvPr/>
        </p:nvSpPr>
        <p:spPr>
          <a:xfrm>
            <a:off x="1539543" y="79922"/>
            <a:ext cx="1321547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dirty="0"/>
              <a:t>2027</a:t>
            </a:r>
            <a:r>
              <a:rPr kumimoji="1" lang="ja-JP" altLang="en-US" sz="3600" dirty="0"/>
              <a:t>年度 佐久大学人間福祉学部 </a:t>
            </a:r>
            <a:endParaRPr kumimoji="1" lang="en-US" altLang="ja-JP" sz="3600" dirty="0"/>
          </a:p>
          <a:p>
            <a:r>
              <a:rPr kumimoji="1" lang="ja-JP" altLang="en-US" sz="3600" dirty="0"/>
              <a:t>総合型選抜市町村制（自治体推薦）入試の流れ（自治体様用）</a:t>
            </a:r>
          </a:p>
        </p:txBody>
      </p:sp>
      <p:pic>
        <p:nvPicPr>
          <p:cNvPr id="65" name="図 64" descr="C:\Users\k-akiyama\Desktop\名刺、ロゴ\校章.bmp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694" y="99733"/>
            <a:ext cx="1185849" cy="1185606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テキスト ボックス 85"/>
          <p:cNvSpPr txBox="1"/>
          <p:nvPr/>
        </p:nvSpPr>
        <p:spPr>
          <a:xfrm>
            <a:off x="12811051" y="15774140"/>
            <a:ext cx="5950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dirty="0"/>
              <a:t>受付</a:t>
            </a:r>
          </a:p>
        </p:txBody>
      </p:sp>
      <p:sp>
        <p:nvSpPr>
          <p:cNvPr id="91" name="テキスト ボックス 90"/>
          <p:cNvSpPr txBox="1"/>
          <p:nvPr/>
        </p:nvSpPr>
        <p:spPr>
          <a:xfrm>
            <a:off x="10392249" y="14174552"/>
            <a:ext cx="18004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1400" dirty="0"/>
              <a:t>自治体選抜者通知書</a:t>
            </a:r>
            <a:endParaRPr kumimoji="1" lang="en-US" altLang="ja-JP" sz="1400" dirty="0"/>
          </a:p>
          <a:p>
            <a:pPr algn="ctr"/>
            <a:r>
              <a:rPr kumimoji="1" lang="en-US" altLang="ja-JP" sz="1400" dirty="0"/>
              <a:t>※</a:t>
            </a:r>
            <a:r>
              <a:rPr kumimoji="1" lang="ja-JP" altLang="en-US" sz="1400" dirty="0"/>
              <a:t>本学指定様式</a:t>
            </a:r>
            <a:endParaRPr kumimoji="1" lang="en-US" altLang="ja-JP" sz="1400" dirty="0"/>
          </a:p>
        </p:txBody>
      </p:sp>
      <p:cxnSp>
        <p:nvCxnSpPr>
          <p:cNvPr id="94" name="直線矢印コネクタ 93"/>
          <p:cNvCxnSpPr/>
          <p:nvPr/>
        </p:nvCxnSpPr>
        <p:spPr>
          <a:xfrm flipH="1">
            <a:off x="9926618" y="14148308"/>
            <a:ext cx="3091450" cy="0"/>
          </a:xfrm>
          <a:prstGeom prst="straightConnector1">
            <a:avLst/>
          </a:prstGeom>
          <a:ln w="63500">
            <a:solidFill>
              <a:schemeClr val="tx1"/>
            </a:solidFill>
            <a:headEnd type="stealth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テキスト ボックス 98"/>
          <p:cNvSpPr txBox="1"/>
          <p:nvPr/>
        </p:nvSpPr>
        <p:spPr>
          <a:xfrm>
            <a:off x="10529262" y="13790483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選考結果通知</a:t>
            </a:r>
          </a:p>
        </p:txBody>
      </p:sp>
      <p:cxnSp>
        <p:nvCxnSpPr>
          <p:cNvPr id="102" name="直線矢印コネクタ 101"/>
          <p:cNvCxnSpPr>
            <a:cxnSpLocks/>
          </p:cNvCxnSpPr>
          <p:nvPr/>
        </p:nvCxnSpPr>
        <p:spPr>
          <a:xfrm>
            <a:off x="13378485" y="14479929"/>
            <a:ext cx="0" cy="3881492"/>
          </a:xfrm>
          <a:prstGeom prst="straightConnector1">
            <a:avLst/>
          </a:prstGeom>
          <a:ln w="635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6" name="グループ化 65"/>
          <p:cNvGrpSpPr/>
          <p:nvPr/>
        </p:nvGrpSpPr>
        <p:grpSpPr>
          <a:xfrm>
            <a:off x="13005930" y="16039840"/>
            <a:ext cx="759895" cy="787960"/>
            <a:chOff x="12291354" y="3929974"/>
            <a:chExt cx="1617493" cy="1539672"/>
          </a:xfrm>
        </p:grpSpPr>
        <p:pic>
          <p:nvPicPr>
            <p:cNvPr id="68" name="図 67" descr="レポート ファイル データ · Pixabayの無料画像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291354" y="3929974"/>
              <a:ext cx="1215417" cy="1215417"/>
            </a:xfrm>
            <a:prstGeom prst="rect">
              <a:avLst/>
            </a:prstGeom>
          </p:spPr>
        </p:pic>
        <p:pic>
          <p:nvPicPr>
            <p:cNvPr id="70" name="図 69" descr="レポート ファイル データ · Pixabayの無料画像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82665" y="4140739"/>
              <a:ext cx="1215417" cy="1215417"/>
            </a:xfrm>
            <a:prstGeom prst="rect">
              <a:avLst/>
            </a:prstGeom>
          </p:spPr>
        </p:pic>
        <p:pic>
          <p:nvPicPr>
            <p:cNvPr id="78" name="図 77" descr="レポート ファイル データ · Pixabayの無料画像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693430" y="4254229"/>
              <a:ext cx="1215417" cy="1215417"/>
            </a:xfrm>
            <a:prstGeom prst="rect">
              <a:avLst/>
            </a:prstGeom>
          </p:spPr>
        </p:pic>
      </p:grpSp>
      <p:grpSp>
        <p:nvGrpSpPr>
          <p:cNvPr id="95" name="グループ化 94"/>
          <p:cNvGrpSpPr/>
          <p:nvPr/>
        </p:nvGrpSpPr>
        <p:grpSpPr>
          <a:xfrm>
            <a:off x="13011713" y="13808018"/>
            <a:ext cx="759895" cy="787960"/>
            <a:chOff x="12291354" y="3929974"/>
            <a:chExt cx="1617493" cy="1539672"/>
          </a:xfrm>
        </p:grpSpPr>
        <p:pic>
          <p:nvPicPr>
            <p:cNvPr id="96" name="図 95" descr="レポート ファイル データ · Pixabayの無料画像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291354" y="3929974"/>
              <a:ext cx="1215417" cy="1215417"/>
            </a:xfrm>
            <a:prstGeom prst="rect">
              <a:avLst/>
            </a:prstGeom>
          </p:spPr>
        </p:pic>
        <p:pic>
          <p:nvPicPr>
            <p:cNvPr id="97" name="図 96" descr="レポート ファイル データ · Pixabayの無料画像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82665" y="4140739"/>
              <a:ext cx="1215417" cy="1215417"/>
            </a:xfrm>
            <a:prstGeom prst="rect">
              <a:avLst/>
            </a:prstGeom>
          </p:spPr>
        </p:pic>
        <p:pic>
          <p:nvPicPr>
            <p:cNvPr id="98" name="図 97" descr="レポート ファイル データ · Pixabayの無料画像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693430" y="4254229"/>
              <a:ext cx="1215417" cy="1215417"/>
            </a:xfrm>
            <a:prstGeom prst="rect">
              <a:avLst/>
            </a:prstGeom>
          </p:spPr>
        </p:pic>
      </p:grpSp>
      <p:sp>
        <p:nvSpPr>
          <p:cNvPr id="103" name="テキスト ボックス 102"/>
          <p:cNvSpPr txBox="1"/>
          <p:nvPr/>
        </p:nvSpPr>
        <p:spPr>
          <a:xfrm>
            <a:off x="11749824" y="17695104"/>
            <a:ext cx="2122454" cy="307777"/>
          </a:xfrm>
          <a:prstGeom prst="rect">
            <a:avLst/>
          </a:prstGeom>
          <a:solidFill>
            <a:schemeClr val="bg1"/>
          </a:solidFill>
          <a:ln w="63500" cmpd="dbl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/>
              <a:t>合否判定</a:t>
            </a:r>
            <a:endParaRPr kumimoji="1" lang="en-US" altLang="ja-JP" sz="1400" dirty="0"/>
          </a:p>
        </p:txBody>
      </p:sp>
      <p:pic>
        <p:nvPicPr>
          <p:cNvPr id="109" name="図 108" descr="レポート ファイル データ · Pixabayの無料画像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8571" y="18848776"/>
            <a:ext cx="571001" cy="622016"/>
          </a:xfrm>
          <a:prstGeom prst="rect">
            <a:avLst/>
          </a:prstGeom>
        </p:spPr>
      </p:pic>
      <p:cxnSp>
        <p:nvCxnSpPr>
          <p:cNvPr id="113" name="直線矢印コネクタ 112"/>
          <p:cNvCxnSpPr/>
          <p:nvPr/>
        </p:nvCxnSpPr>
        <p:spPr>
          <a:xfrm flipH="1">
            <a:off x="5042632" y="13244318"/>
            <a:ext cx="2017337" cy="9250"/>
          </a:xfrm>
          <a:prstGeom prst="straightConnector1">
            <a:avLst/>
          </a:prstGeom>
          <a:ln w="63500">
            <a:solidFill>
              <a:schemeClr val="tx1"/>
            </a:solidFill>
            <a:prstDash val="soli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テキスト ボックス 113"/>
          <p:cNvSpPr txBox="1"/>
          <p:nvPr/>
        </p:nvSpPr>
        <p:spPr>
          <a:xfrm>
            <a:off x="5652104" y="12893685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合否連絡</a:t>
            </a:r>
          </a:p>
        </p:txBody>
      </p:sp>
      <p:sp>
        <p:nvSpPr>
          <p:cNvPr id="116" name="テキスト ボックス 115"/>
          <p:cNvSpPr txBox="1"/>
          <p:nvPr/>
        </p:nvSpPr>
        <p:spPr>
          <a:xfrm>
            <a:off x="4612262" y="13013222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dirty="0"/>
              <a:t>📞</a:t>
            </a:r>
          </a:p>
        </p:txBody>
      </p:sp>
      <p:cxnSp>
        <p:nvCxnSpPr>
          <p:cNvPr id="127" name="直線矢印コネクタ 126"/>
          <p:cNvCxnSpPr/>
          <p:nvPr/>
        </p:nvCxnSpPr>
        <p:spPr>
          <a:xfrm flipH="1">
            <a:off x="7339127" y="19966151"/>
            <a:ext cx="5326512" cy="0"/>
          </a:xfrm>
          <a:prstGeom prst="straightConnector1">
            <a:avLst/>
          </a:prstGeom>
          <a:ln w="63500">
            <a:solidFill>
              <a:schemeClr val="tx1"/>
            </a:solidFill>
            <a:headEnd type="stealth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テキスト ボックス 127"/>
          <p:cNvSpPr txBox="1"/>
          <p:nvPr/>
        </p:nvSpPr>
        <p:spPr>
          <a:xfrm>
            <a:off x="8922965" y="19591600"/>
            <a:ext cx="18004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dirty="0"/>
              <a:t>入学手続書類の提出</a:t>
            </a:r>
            <a:endParaRPr kumimoji="1" lang="en-US" altLang="ja-JP" sz="1400" dirty="0"/>
          </a:p>
        </p:txBody>
      </p:sp>
      <p:grpSp>
        <p:nvGrpSpPr>
          <p:cNvPr id="133" name="グループ化 132"/>
          <p:cNvGrpSpPr/>
          <p:nvPr/>
        </p:nvGrpSpPr>
        <p:grpSpPr>
          <a:xfrm>
            <a:off x="12553733" y="19610650"/>
            <a:ext cx="759895" cy="787960"/>
            <a:chOff x="12291354" y="3929974"/>
            <a:chExt cx="1617493" cy="1539672"/>
          </a:xfrm>
        </p:grpSpPr>
        <p:pic>
          <p:nvPicPr>
            <p:cNvPr id="134" name="図 133" descr="レポート ファイル データ · Pixabayの無料画像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291354" y="3929974"/>
              <a:ext cx="1215417" cy="1215417"/>
            </a:xfrm>
            <a:prstGeom prst="rect">
              <a:avLst/>
            </a:prstGeom>
          </p:spPr>
        </p:pic>
        <p:pic>
          <p:nvPicPr>
            <p:cNvPr id="135" name="図 134" descr="レポート ファイル データ · Pixabayの無料画像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82665" y="4140739"/>
              <a:ext cx="1215417" cy="1215417"/>
            </a:xfrm>
            <a:prstGeom prst="rect">
              <a:avLst/>
            </a:prstGeom>
          </p:spPr>
        </p:pic>
        <p:pic>
          <p:nvPicPr>
            <p:cNvPr id="136" name="図 135" descr="レポート ファイル データ · Pixabayの無料画像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693430" y="4254229"/>
              <a:ext cx="1215417" cy="1215417"/>
            </a:xfrm>
            <a:prstGeom prst="rect">
              <a:avLst/>
            </a:prstGeom>
          </p:spPr>
        </p:pic>
      </p:grpSp>
      <p:sp>
        <p:nvSpPr>
          <p:cNvPr id="137" name="テキスト ボックス 136"/>
          <p:cNvSpPr txBox="1"/>
          <p:nvPr/>
        </p:nvSpPr>
        <p:spPr>
          <a:xfrm>
            <a:off x="11778006" y="20310052"/>
            <a:ext cx="2122454" cy="307777"/>
          </a:xfrm>
          <a:prstGeom prst="rect">
            <a:avLst/>
          </a:prstGeom>
          <a:solidFill>
            <a:schemeClr val="bg1"/>
          </a:solidFill>
          <a:ln w="63500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/>
              <a:t>入学手続完了</a:t>
            </a:r>
          </a:p>
        </p:txBody>
      </p:sp>
      <p:sp>
        <p:nvSpPr>
          <p:cNvPr id="140" name="テキスト ボックス 139"/>
          <p:cNvSpPr txBox="1"/>
          <p:nvPr/>
        </p:nvSpPr>
        <p:spPr>
          <a:xfrm>
            <a:off x="8077200" y="3317582"/>
            <a:ext cx="3336105" cy="1360437"/>
          </a:xfrm>
          <a:prstGeom prst="rect">
            <a:avLst/>
          </a:prstGeom>
          <a:solidFill>
            <a:schemeClr val="bg1"/>
          </a:solidFill>
          <a:ln w="63500" cmpd="dbl">
            <a:solidFill>
              <a:schemeClr val="tx1"/>
            </a:solidFill>
          </a:ln>
        </p:spPr>
        <p:txBody>
          <a:bodyPr wrap="square" rtlCol="0" anchor="ctr" anchorCtr="0">
            <a:spAutoFit/>
          </a:bodyPr>
          <a:lstStyle/>
          <a:p>
            <a:pPr>
              <a:lnSpc>
                <a:spcPts val="2000"/>
              </a:lnSpc>
            </a:pPr>
            <a:r>
              <a:rPr kumimoji="1" lang="ja-JP" altLang="en-US" sz="1400" dirty="0"/>
              <a:t>♦自治体様にご検討いただきたい事項</a:t>
            </a:r>
            <a:endParaRPr kumimoji="1" lang="en-US" altLang="ja-JP" sz="1400" dirty="0"/>
          </a:p>
          <a:p>
            <a:pPr>
              <a:lnSpc>
                <a:spcPts val="2000"/>
              </a:lnSpc>
            </a:pPr>
            <a:r>
              <a:rPr kumimoji="1" lang="ja-JP" altLang="en-US" sz="1400" dirty="0"/>
              <a:t>①自治体推薦の実施の可否</a:t>
            </a:r>
            <a:endParaRPr kumimoji="1" lang="en-US" altLang="ja-JP" sz="1400" dirty="0"/>
          </a:p>
          <a:p>
            <a:pPr>
              <a:lnSpc>
                <a:spcPts val="2000"/>
              </a:lnSpc>
            </a:pPr>
            <a:r>
              <a:rPr kumimoji="1" lang="ja-JP" altLang="en-US" sz="1400" dirty="0"/>
              <a:t>　　　　　　↓</a:t>
            </a:r>
            <a:endParaRPr kumimoji="1" lang="en-US" altLang="ja-JP" sz="1400" dirty="0"/>
          </a:p>
          <a:p>
            <a:pPr>
              <a:lnSpc>
                <a:spcPts val="2000"/>
              </a:lnSpc>
            </a:pPr>
            <a:r>
              <a:rPr kumimoji="1" lang="ja-JP" altLang="en-US" sz="1400" dirty="0"/>
              <a:t>②提出書類、選抜方法ならびに</a:t>
            </a:r>
            <a:endParaRPr kumimoji="1" lang="en-US" altLang="ja-JP" sz="1400" dirty="0"/>
          </a:p>
          <a:p>
            <a:pPr>
              <a:lnSpc>
                <a:spcPts val="2000"/>
              </a:lnSpc>
            </a:pPr>
            <a:r>
              <a:rPr kumimoji="1" lang="ja-JP" altLang="en-US" sz="1400" dirty="0"/>
              <a:t>　選抜試験実施日程</a:t>
            </a:r>
            <a:endParaRPr kumimoji="1" lang="en-US" altLang="ja-JP" sz="1600" dirty="0"/>
          </a:p>
        </p:txBody>
      </p:sp>
      <p:cxnSp>
        <p:nvCxnSpPr>
          <p:cNvPr id="143" name="直線矢印コネクタ 142"/>
          <p:cNvCxnSpPr>
            <a:cxnSpLocks/>
          </p:cNvCxnSpPr>
          <p:nvPr/>
        </p:nvCxnSpPr>
        <p:spPr>
          <a:xfrm>
            <a:off x="10299101" y="4772025"/>
            <a:ext cx="0" cy="841589"/>
          </a:xfrm>
          <a:prstGeom prst="straightConnector1">
            <a:avLst/>
          </a:prstGeom>
          <a:ln w="63500">
            <a:solidFill>
              <a:schemeClr val="tx1"/>
            </a:solidFill>
            <a:prstDash val="soli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直線矢印コネクタ 148"/>
          <p:cNvCxnSpPr/>
          <p:nvPr/>
        </p:nvCxnSpPr>
        <p:spPr>
          <a:xfrm flipH="1">
            <a:off x="5227213" y="2903460"/>
            <a:ext cx="6641103" cy="0"/>
          </a:xfrm>
          <a:prstGeom prst="straightConnector1">
            <a:avLst/>
          </a:prstGeom>
          <a:ln w="63500">
            <a:solidFill>
              <a:schemeClr val="tx1"/>
            </a:solidFill>
            <a:prstDash val="soli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0" name="図 149" descr="レポート ファイル データ · Pixabayの無料画像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4813" y="2604161"/>
            <a:ext cx="571001" cy="622016"/>
          </a:xfrm>
          <a:prstGeom prst="rect">
            <a:avLst/>
          </a:prstGeom>
        </p:spPr>
      </p:pic>
      <p:sp>
        <p:nvSpPr>
          <p:cNvPr id="151" name="テキスト ボックス 150"/>
          <p:cNvSpPr txBox="1"/>
          <p:nvPr/>
        </p:nvSpPr>
        <p:spPr>
          <a:xfrm>
            <a:off x="6443458" y="255248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 sz="1600" dirty="0"/>
          </a:p>
        </p:txBody>
      </p:sp>
      <p:sp>
        <p:nvSpPr>
          <p:cNvPr id="152" name="テキスト ボックス 151"/>
          <p:cNvSpPr txBox="1"/>
          <p:nvPr/>
        </p:nvSpPr>
        <p:spPr>
          <a:xfrm>
            <a:off x="14368143" y="941697"/>
            <a:ext cx="19399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1600" dirty="0"/>
              <a:t>（</a:t>
            </a:r>
            <a:r>
              <a:rPr kumimoji="1" lang="en-US" altLang="ja-JP" sz="1600" dirty="0"/>
              <a:t>2026</a:t>
            </a:r>
            <a:r>
              <a:rPr kumimoji="1" lang="ja-JP" altLang="en-US" sz="1600" dirty="0"/>
              <a:t>年</a:t>
            </a:r>
            <a:r>
              <a:rPr kumimoji="1" lang="en-US" altLang="ja-JP" sz="1600" dirty="0"/>
              <a:t>7</a:t>
            </a:r>
            <a:r>
              <a:rPr kumimoji="1" lang="ja-JP" altLang="en-US" sz="1600" dirty="0"/>
              <a:t>月</a:t>
            </a:r>
            <a:r>
              <a:rPr kumimoji="1" lang="en-US" altLang="ja-JP" sz="1600" dirty="0"/>
              <a:t>17</a:t>
            </a:r>
            <a:r>
              <a:rPr kumimoji="1" lang="ja-JP" altLang="en-US" sz="1600" dirty="0"/>
              <a:t>日）</a:t>
            </a:r>
          </a:p>
        </p:txBody>
      </p:sp>
      <p:sp>
        <p:nvSpPr>
          <p:cNvPr id="144" name="テキスト ボックス 143">
            <a:extLst>
              <a:ext uri="{FF2B5EF4-FFF2-40B4-BE49-F238E27FC236}">
                <a16:creationId xmlns:a16="http://schemas.microsoft.com/office/drawing/2014/main" id="{0BA1557A-5094-4E80-8C7E-FC57F83CD5A7}"/>
              </a:ext>
            </a:extLst>
          </p:cNvPr>
          <p:cNvSpPr txBox="1"/>
          <p:nvPr/>
        </p:nvSpPr>
        <p:spPr>
          <a:xfrm>
            <a:off x="11749824" y="17053510"/>
            <a:ext cx="2272512" cy="307777"/>
          </a:xfrm>
          <a:prstGeom prst="rect">
            <a:avLst/>
          </a:prstGeom>
          <a:solidFill>
            <a:schemeClr val="bg1"/>
          </a:solidFill>
          <a:ln w="63500" cmpd="dbl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/>
              <a:t>佐久大学選抜試験</a:t>
            </a:r>
            <a:endParaRPr kumimoji="1" lang="en-US" altLang="ja-JP" sz="1400" dirty="0"/>
          </a:p>
        </p:txBody>
      </p:sp>
      <p:cxnSp>
        <p:nvCxnSpPr>
          <p:cNvPr id="125" name="直線矢印コネクタ 124">
            <a:extLst>
              <a:ext uri="{FF2B5EF4-FFF2-40B4-BE49-F238E27FC236}">
                <a16:creationId xmlns:a16="http://schemas.microsoft.com/office/drawing/2014/main" id="{5CDD51F8-4C74-9B55-9884-2B4F7F9CE269}"/>
              </a:ext>
            </a:extLst>
          </p:cNvPr>
          <p:cNvCxnSpPr>
            <a:cxnSpLocks/>
          </p:cNvCxnSpPr>
          <p:nvPr/>
        </p:nvCxnSpPr>
        <p:spPr>
          <a:xfrm flipH="1">
            <a:off x="11387020" y="3858464"/>
            <a:ext cx="486807" cy="0"/>
          </a:xfrm>
          <a:prstGeom prst="straightConnector1">
            <a:avLst/>
          </a:prstGeom>
          <a:ln w="63500">
            <a:solidFill>
              <a:schemeClr val="tx1"/>
            </a:solidFill>
            <a:prstDash val="soli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5C1DD87D-5EE9-AA06-5120-C40B6DD512AC}"/>
              </a:ext>
            </a:extLst>
          </p:cNvPr>
          <p:cNvSpPr txBox="1"/>
          <p:nvPr/>
        </p:nvSpPr>
        <p:spPr>
          <a:xfrm>
            <a:off x="8303720" y="5759196"/>
            <a:ext cx="3488229" cy="590996"/>
          </a:xfrm>
          <a:prstGeom prst="rect">
            <a:avLst/>
          </a:prstGeom>
          <a:solidFill>
            <a:schemeClr val="bg1"/>
          </a:solidFill>
          <a:ln w="63500" cmpd="dbl">
            <a:solidFill>
              <a:schemeClr val="tx1"/>
            </a:solidFill>
          </a:ln>
        </p:spPr>
        <p:txBody>
          <a:bodyPr wrap="square" rtlCol="0" anchor="ctr" anchorCtr="0">
            <a:spAutoFit/>
          </a:bodyPr>
          <a:lstStyle/>
          <a:p>
            <a:pPr>
              <a:lnSpc>
                <a:spcPts val="2000"/>
              </a:lnSpc>
            </a:pPr>
            <a:r>
              <a:rPr kumimoji="1" lang="ja-JP" altLang="en-US" sz="1400" dirty="0"/>
              <a:t>♦自治体選抜を実施していただける場合</a:t>
            </a:r>
            <a:endParaRPr kumimoji="1" lang="en-US" altLang="ja-JP" sz="1400" dirty="0"/>
          </a:p>
          <a:p>
            <a:pPr>
              <a:lnSpc>
                <a:spcPts val="2000"/>
              </a:lnSpc>
            </a:pPr>
            <a:r>
              <a:rPr kumimoji="1" lang="ja-JP" altLang="en-US" sz="1400" dirty="0"/>
              <a:t>　</a:t>
            </a:r>
            <a:r>
              <a:rPr kumimoji="1" lang="en-US" altLang="ja-JP" sz="1400" dirty="0"/>
              <a:t>HP</a:t>
            </a:r>
            <a:r>
              <a:rPr kumimoji="1" lang="ja-JP" altLang="en-US" sz="1400" dirty="0"/>
              <a:t>、広報紙等よる周知</a:t>
            </a:r>
            <a:endParaRPr kumimoji="1" lang="en-US" altLang="ja-JP" sz="1400" dirty="0"/>
          </a:p>
        </p:txBody>
      </p:sp>
      <p:sp>
        <p:nvSpPr>
          <p:cNvPr id="110" name="四角形: 角を丸くする 109">
            <a:extLst>
              <a:ext uri="{FF2B5EF4-FFF2-40B4-BE49-F238E27FC236}">
                <a16:creationId xmlns:a16="http://schemas.microsoft.com/office/drawing/2014/main" id="{1893D5A3-6D14-480B-DA10-CF472B7F1947}"/>
              </a:ext>
            </a:extLst>
          </p:cNvPr>
          <p:cNvSpPr/>
          <p:nvPr/>
        </p:nvSpPr>
        <p:spPr>
          <a:xfrm>
            <a:off x="14102338" y="16869712"/>
            <a:ext cx="1985293" cy="926769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600" b="1" dirty="0">
                <a:latin typeface="HG丸ｺﾞｼｯｸM-PRO" panose="020F0400000000000000" pitchFamily="50" charset="-128"/>
                <a:ea typeface="HG丸ｺﾞｼｯｸM-PRO" panose="020F0400000000000000" pitchFamily="50" charset="-128"/>
              </a:rPr>
              <a:t>12</a:t>
            </a:r>
            <a:r>
              <a:rPr kumimoji="1" lang="ja-JP" altLang="en-US" sz="1600" b="1" dirty="0">
                <a:latin typeface="HG丸ｺﾞｼｯｸM-PRO" panose="020F0400000000000000" pitchFamily="50" charset="-128"/>
                <a:ea typeface="HG丸ｺﾞｼｯｸM-PRO" panose="020F0400000000000000" pitchFamily="50" charset="-128"/>
              </a:rPr>
              <a:t>月</a:t>
            </a:r>
            <a:r>
              <a:rPr kumimoji="1" lang="en-US" altLang="ja-JP" sz="1600" b="1" dirty="0">
                <a:latin typeface="HG丸ｺﾞｼｯｸM-PRO" panose="020F0400000000000000" pitchFamily="50" charset="-128"/>
                <a:ea typeface="HG丸ｺﾞｼｯｸM-PRO" panose="020F0400000000000000" pitchFamily="50" charset="-128"/>
              </a:rPr>
              <a:t>19</a:t>
            </a:r>
            <a:r>
              <a:rPr kumimoji="1" lang="ja-JP" altLang="en-US" sz="1600" b="1" dirty="0">
                <a:latin typeface="HG丸ｺﾞｼｯｸM-PRO" panose="020F0400000000000000" pitchFamily="50" charset="-128"/>
                <a:ea typeface="HG丸ｺﾞｼｯｸM-PRO" panose="020F0400000000000000" pitchFamily="50" charset="-128"/>
              </a:rPr>
              <a:t>日</a:t>
            </a:r>
            <a:r>
              <a:rPr kumimoji="1" lang="en-US" altLang="ja-JP" sz="1600" b="1" dirty="0">
                <a:latin typeface="HG丸ｺﾞｼｯｸM-PRO" panose="020F0400000000000000" pitchFamily="50" charset="-128"/>
                <a:ea typeface="HG丸ｺﾞｼｯｸM-PRO" panose="020F0400000000000000" pitchFamily="50" charset="-128"/>
              </a:rPr>
              <a:t>(</a:t>
            </a:r>
            <a:r>
              <a:rPr kumimoji="1" lang="ja-JP" altLang="en-US" sz="1600" b="1" dirty="0">
                <a:latin typeface="HG丸ｺﾞｼｯｸM-PRO" panose="020F0400000000000000" pitchFamily="50" charset="-128"/>
                <a:ea typeface="HG丸ｺﾞｼｯｸM-PRO" panose="020F0400000000000000" pitchFamily="50" charset="-128"/>
              </a:rPr>
              <a:t>土</a:t>
            </a:r>
            <a:r>
              <a:rPr kumimoji="1" lang="en-US" altLang="ja-JP" sz="1600" b="1" dirty="0">
                <a:latin typeface="HG丸ｺﾞｼｯｸM-PRO" panose="020F0400000000000000" pitchFamily="50" charset="-128"/>
                <a:ea typeface="HG丸ｺﾞｼｯｸM-PRO" panose="020F0400000000000000" pitchFamily="50" charset="-128"/>
              </a:rPr>
              <a:t>)</a:t>
            </a:r>
            <a:endParaRPr kumimoji="1" lang="ja-JP" altLang="en-US" sz="1600" b="1" dirty="0">
              <a:latin typeface="HG丸ｺﾞｼｯｸM-PRO" panose="020F0400000000000000" pitchFamily="50" charset="-128"/>
              <a:ea typeface="HG丸ｺﾞｼｯｸM-PRO" panose="020F0400000000000000" pitchFamily="50" charset="-128"/>
            </a:endParaRPr>
          </a:p>
        </p:txBody>
      </p:sp>
      <p:sp>
        <p:nvSpPr>
          <p:cNvPr id="111" name="四角形: 角を丸くする 110">
            <a:extLst>
              <a:ext uri="{FF2B5EF4-FFF2-40B4-BE49-F238E27FC236}">
                <a16:creationId xmlns:a16="http://schemas.microsoft.com/office/drawing/2014/main" id="{EF61F42A-ED40-02FF-FBCA-A3AE15308569}"/>
              </a:ext>
            </a:extLst>
          </p:cNvPr>
          <p:cNvSpPr/>
          <p:nvPr/>
        </p:nvSpPr>
        <p:spPr>
          <a:xfrm>
            <a:off x="13666808" y="15264371"/>
            <a:ext cx="2398165" cy="1155653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b="1" dirty="0">
                <a:latin typeface="HG丸ｺﾞｼｯｸM-PRO" panose="020F0400000000000000" pitchFamily="50" charset="-128"/>
                <a:ea typeface="HG丸ｺﾞｼｯｸM-PRO" panose="020F0400000000000000" pitchFamily="50" charset="-128"/>
              </a:rPr>
              <a:t>出願受付期間</a:t>
            </a:r>
            <a:endParaRPr kumimoji="1" lang="en-US" altLang="ja-JP" sz="1600" b="1" dirty="0">
              <a:latin typeface="HG丸ｺﾞｼｯｸM-PRO" panose="020F0400000000000000" pitchFamily="50" charset="-128"/>
              <a:ea typeface="HG丸ｺﾞｼｯｸM-PRO" panose="020F0400000000000000" pitchFamily="50" charset="-128"/>
            </a:endParaRPr>
          </a:p>
          <a:p>
            <a:pPr algn="ctr"/>
            <a:r>
              <a:rPr kumimoji="1" lang="en-US" altLang="ja-JP" sz="1400" b="1" dirty="0">
                <a:latin typeface="HG丸ｺﾞｼｯｸM-PRO" panose="020F0400000000000000" pitchFamily="50" charset="-128"/>
                <a:ea typeface="HG丸ｺﾞｼｯｸM-PRO" panose="020F0400000000000000" pitchFamily="50" charset="-128"/>
              </a:rPr>
              <a:t>12</a:t>
            </a:r>
            <a:r>
              <a:rPr kumimoji="1" lang="ja-JP" altLang="en-US" sz="1400" b="1" dirty="0">
                <a:latin typeface="HG丸ｺﾞｼｯｸM-PRO" panose="020F0400000000000000" pitchFamily="50" charset="-128"/>
                <a:ea typeface="HG丸ｺﾞｼｯｸM-PRO" panose="020F0400000000000000" pitchFamily="50" charset="-128"/>
              </a:rPr>
              <a:t>月</a:t>
            </a:r>
            <a:r>
              <a:rPr kumimoji="1" lang="en-US" altLang="ja-JP" sz="1400" b="1" dirty="0">
                <a:latin typeface="HG丸ｺﾞｼｯｸM-PRO" panose="020F0400000000000000" pitchFamily="50" charset="-128"/>
                <a:ea typeface="HG丸ｺﾞｼｯｸM-PRO" panose="020F0400000000000000" pitchFamily="50" charset="-128"/>
              </a:rPr>
              <a:t>1</a:t>
            </a:r>
            <a:r>
              <a:rPr kumimoji="1" lang="ja-JP" altLang="en-US" sz="1400" b="1" dirty="0">
                <a:latin typeface="HG丸ｺﾞｼｯｸM-PRO" panose="020F0400000000000000" pitchFamily="50" charset="-128"/>
                <a:ea typeface="HG丸ｺﾞｼｯｸM-PRO" panose="020F0400000000000000" pitchFamily="50" charset="-128"/>
              </a:rPr>
              <a:t>日</a:t>
            </a:r>
            <a:r>
              <a:rPr kumimoji="1" lang="en-US" altLang="ja-JP" sz="1400" b="1" dirty="0">
                <a:latin typeface="HG丸ｺﾞｼｯｸM-PRO" panose="020F0400000000000000" pitchFamily="50" charset="-128"/>
                <a:ea typeface="HG丸ｺﾞｼｯｸM-PRO" panose="020F0400000000000000" pitchFamily="50" charset="-128"/>
              </a:rPr>
              <a:t>(</a:t>
            </a:r>
            <a:r>
              <a:rPr kumimoji="1" lang="ja-JP" altLang="en-US" sz="1400" b="1" dirty="0">
                <a:latin typeface="HG丸ｺﾞｼｯｸM-PRO" panose="020F0400000000000000" pitchFamily="50" charset="-128"/>
                <a:ea typeface="HG丸ｺﾞｼｯｸM-PRO" panose="020F0400000000000000" pitchFamily="50" charset="-128"/>
              </a:rPr>
              <a:t>火</a:t>
            </a:r>
            <a:r>
              <a:rPr kumimoji="1" lang="en-US" altLang="ja-JP" sz="1400" b="1" dirty="0">
                <a:latin typeface="HG丸ｺﾞｼｯｸM-PRO" panose="020F0400000000000000" pitchFamily="50" charset="-128"/>
                <a:ea typeface="HG丸ｺﾞｼｯｸM-PRO" panose="020F0400000000000000" pitchFamily="50" charset="-128"/>
              </a:rPr>
              <a:t>)</a:t>
            </a:r>
            <a:r>
              <a:rPr kumimoji="1" lang="ja-JP" altLang="en-US" sz="1400" b="1" dirty="0">
                <a:latin typeface="HG丸ｺﾞｼｯｸM-PRO" panose="020F0400000000000000" pitchFamily="50" charset="-128"/>
                <a:ea typeface="HG丸ｺﾞｼｯｸM-PRO" panose="020F0400000000000000" pitchFamily="50" charset="-128"/>
              </a:rPr>
              <a:t>～</a:t>
            </a:r>
            <a:endParaRPr kumimoji="1" lang="en-US" altLang="ja-JP" sz="1400" b="1" dirty="0">
              <a:latin typeface="HG丸ｺﾞｼｯｸM-PRO" panose="020F0400000000000000" pitchFamily="50" charset="-128"/>
              <a:ea typeface="HG丸ｺﾞｼｯｸM-PRO" panose="020F0400000000000000" pitchFamily="50" charset="-128"/>
            </a:endParaRPr>
          </a:p>
          <a:p>
            <a:pPr algn="ctr"/>
            <a:r>
              <a:rPr kumimoji="1" lang="en-US" altLang="ja-JP" sz="1400" b="1" dirty="0">
                <a:latin typeface="HG丸ｺﾞｼｯｸM-PRO" panose="020F0400000000000000" pitchFamily="50" charset="-128"/>
                <a:ea typeface="HG丸ｺﾞｼｯｸM-PRO" panose="020F0400000000000000" pitchFamily="50" charset="-128"/>
              </a:rPr>
              <a:t>12</a:t>
            </a:r>
            <a:r>
              <a:rPr kumimoji="1" lang="ja-JP" altLang="en-US" sz="1400" b="1" dirty="0">
                <a:latin typeface="HG丸ｺﾞｼｯｸM-PRO" panose="020F0400000000000000" pitchFamily="50" charset="-128"/>
                <a:ea typeface="HG丸ｺﾞｼｯｸM-PRO" panose="020F0400000000000000" pitchFamily="50" charset="-128"/>
              </a:rPr>
              <a:t>月</a:t>
            </a:r>
            <a:r>
              <a:rPr kumimoji="1" lang="en-US" altLang="ja-JP" sz="1400" b="1" dirty="0">
                <a:latin typeface="HG丸ｺﾞｼｯｸM-PRO" panose="020F0400000000000000" pitchFamily="50" charset="-128"/>
                <a:ea typeface="HG丸ｺﾞｼｯｸM-PRO" panose="020F0400000000000000" pitchFamily="50" charset="-128"/>
              </a:rPr>
              <a:t>14</a:t>
            </a:r>
            <a:r>
              <a:rPr kumimoji="1" lang="ja-JP" altLang="en-US" sz="1400" b="1" dirty="0">
                <a:latin typeface="HG丸ｺﾞｼｯｸM-PRO" panose="020F0400000000000000" pitchFamily="50" charset="-128"/>
                <a:ea typeface="HG丸ｺﾞｼｯｸM-PRO" panose="020F0400000000000000" pitchFamily="50" charset="-128"/>
              </a:rPr>
              <a:t>日（月）</a:t>
            </a:r>
            <a:endParaRPr kumimoji="1" lang="en-US" altLang="ja-JP" sz="1400" b="1" dirty="0">
              <a:latin typeface="HG丸ｺﾞｼｯｸM-PRO" panose="020F0400000000000000" pitchFamily="50" charset="-128"/>
              <a:ea typeface="HG丸ｺﾞｼｯｸM-PRO" panose="020F0400000000000000" pitchFamily="50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04DDAAA-FA78-60E1-F0C4-29579F162E63}"/>
              </a:ext>
            </a:extLst>
          </p:cNvPr>
          <p:cNvSpPr txBox="1"/>
          <p:nvPr/>
        </p:nvSpPr>
        <p:spPr>
          <a:xfrm>
            <a:off x="6668618" y="5233401"/>
            <a:ext cx="98937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5400" dirty="0"/>
              <a:t>👤</a:t>
            </a:r>
          </a:p>
        </p:txBody>
      </p:sp>
      <p:cxnSp>
        <p:nvCxnSpPr>
          <p:cNvPr id="112" name="直線矢印コネクタ 111">
            <a:extLst>
              <a:ext uri="{FF2B5EF4-FFF2-40B4-BE49-F238E27FC236}">
                <a16:creationId xmlns:a16="http://schemas.microsoft.com/office/drawing/2014/main" id="{1113AFFD-21A2-EF11-93FA-312A65F0C784}"/>
              </a:ext>
            </a:extLst>
          </p:cNvPr>
          <p:cNvCxnSpPr>
            <a:cxnSpLocks/>
            <a:endCxn id="153" idx="0"/>
          </p:cNvCxnSpPr>
          <p:nvPr/>
        </p:nvCxnSpPr>
        <p:spPr>
          <a:xfrm>
            <a:off x="4980313" y="3198932"/>
            <a:ext cx="1" cy="2159915"/>
          </a:xfrm>
          <a:prstGeom prst="straightConnector1">
            <a:avLst/>
          </a:prstGeom>
          <a:ln w="63500">
            <a:solidFill>
              <a:schemeClr val="tx1"/>
            </a:solidFill>
            <a:prstDash val="soli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3" name="図 152" descr="レポート ファイル データ · Pixabayの無料画像">
            <a:extLst>
              <a:ext uri="{FF2B5EF4-FFF2-40B4-BE49-F238E27FC236}">
                <a16:creationId xmlns:a16="http://schemas.microsoft.com/office/drawing/2014/main" id="{3B45EC31-1D29-C505-2F0F-C00486EB7AD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4813" y="5358847"/>
            <a:ext cx="571001" cy="622016"/>
          </a:xfrm>
          <a:prstGeom prst="rect">
            <a:avLst/>
          </a:prstGeom>
        </p:spPr>
      </p:pic>
      <p:cxnSp>
        <p:nvCxnSpPr>
          <p:cNvPr id="155" name="直線矢印コネクタ 154">
            <a:extLst>
              <a:ext uri="{FF2B5EF4-FFF2-40B4-BE49-F238E27FC236}">
                <a16:creationId xmlns:a16="http://schemas.microsoft.com/office/drawing/2014/main" id="{86853A24-5411-4BE5-42B8-3A570FD79EFC}"/>
              </a:ext>
            </a:extLst>
          </p:cNvPr>
          <p:cNvCxnSpPr>
            <a:cxnSpLocks/>
          </p:cNvCxnSpPr>
          <p:nvPr/>
        </p:nvCxnSpPr>
        <p:spPr>
          <a:xfrm flipH="1">
            <a:off x="7438144" y="5980863"/>
            <a:ext cx="800981" cy="0"/>
          </a:xfrm>
          <a:prstGeom prst="straightConnector1">
            <a:avLst/>
          </a:prstGeom>
          <a:ln w="63500">
            <a:solidFill>
              <a:schemeClr val="tx1"/>
            </a:solidFill>
            <a:prstDash val="soli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直線矢印コネクタ 156">
            <a:extLst>
              <a:ext uri="{FF2B5EF4-FFF2-40B4-BE49-F238E27FC236}">
                <a16:creationId xmlns:a16="http://schemas.microsoft.com/office/drawing/2014/main" id="{414308C9-483A-7973-AC74-CF6FF8C60073}"/>
              </a:ext>
            </a:extLst>
          </p:cNvPr>
          <p:cNvCxnSpPr>
            <a:cxnSpLocks/>
            <a:endCxn id="159" idx="1"/>
          </p:cNvCxnSpPr>
          <p:nvPr/>
        </p:nvCxnSpPr>
        <p:spPr>
          <a:xfrm>
            <a:off x="7152643" y="6898504"/>
            <a:ext cx="5386538" cy="17370"/>
          </a:xfrm>
          <a:prstGeom prst="straightConnector1">
            <a:avLst/>
          </a:prstGeom>
          <a:ln w="63500">
            <a:solidFill>
              <a:schemeClr val="tx1"/>
            </a:solidFill>
            <a:prstDash val="soli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8" name="テキスト ボックス 157">
            <a:extLst>
              <a:ext uri="{FF2B5EF4-FFF2-40B4-BE49-F238E27FC236}">
                <a16:creationId xmlns:a16="http://schemas.microsoft.com/office/drawing/2014/main" id="{4DC6308F-CEAD-2FA2-AA70-2BD32FEF4B77}"/>
              </a:ext>
            </a:extLst>
          </p:cNvPr>
          <p:cNvSpPr txBox="1"/>
          <p:nvPr/>
        </p:nvSpPr>
        <p:spPr>
          <a:xfrm>
            <a:off x="8809905" y="700594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dirty="0"/>
              <a:t>受験希望の申し出</a:t>
            </a:r>
          </a:p>
        </p:txBody>
      </p:sp>
      <p:sp>
        <p:nvSpPr>
          <p:cNvPr id="159" name="テキスト ボックス 158">
            <a:extLst>
              <a:ext uri="{FF2B5EF4-FFF2-40B4-BE49-F238E27FC236}">
                <a16:creationId xmlns:a16="http://schemas.microsoft.com/office/drawing/2014/main" id="{431352FD-C133-E4CB-D8D4-FA2B44BCA20B}"/>
              </a:ext>
            </a:extLst>
          </p:cNvPr>
          <p:cNvSpPr txBox="1"/>
          <p:nvPr/>
        </p:nvSpPr>
        <p:spPr>
          <a:xfrm>
            <a:off x="12539181" y="6654264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dirty="0"/>
              <a:t>📞</a:t>
            </a:r>
          </a:p>
        </p:txBody>
      </p:sp>
      <p:sp>
        <p:nvSpPr>
          <p:cNvPr id="160" name="テキスト ボックス 159">
            <a:extLst>
              <a:ext uri="{FF2B5EF4-FFF2-40B4-BE49-F238E27FC236}">
                <a16:creationId xmlns:a16="http://schemas.microsoft.com/office/drawing/2014/main" id="{82FBE3DB-5A0C-1743-7327-029107735C83}"/>
              </a:ext>
            </a:extLst>
          </p:cNvPr>
          <p:cNvSpPr txBox="1"/>
          <p:nvPr/>
        </p:nvSpPr>
        <p:spPr>
          <a:xfrm>
            <a:off x="12466007" y="6335281"/>
            <a:ext cx="5950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dirty="0"/>
              <a:t>受付</a:t>
            </a:r>
          </a:p>
        </p:txBody>
      </p:sp>
      <p:cxnSp>
        <p:nvCxnSpPr>
          <p:cNvPr id="162" name="直線矢印コネクタ 161">
            <a:extLst>
              <a:ext uri="{FF2B5EF4-FFF2-40B4-BE49-F238E27FC236}">
                <a16:creationId xmlns:a16="http://schemas.microsoft.com/office/drawing/2014/main" id="{ADBFEB4E-1F1A-45F5-B7E6-FB93801F4AD5}"/>
              </a:ext>
            </a:extLst>
          </p:cNvPr>
          <p:cNvCxnSpPr>
            <a:cxnSpLocks/>
          </p:cNvCxnSpPr>
          <p:nvPr/>
        </p:nvCxnSpPr>
        <p:spPr>
          <a:xfrm flipH="1">
            <a:off x="10065900" y="8026589"/>
            <a:ext cx="2667473" cy="0"/>
          </a:xfrm>
          <a:prstGeom prst="straightConnector1">
            <a:avLst/>
          </a:prstGeom>
          <a:ln w="63500">
            <a:solidFill>
              <a:schemeClr val="tx1"/>
            </a:solidFill>
            <a:prstDash val="soli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直線矢印コネクタ 163">
            <a:extLst>
              <a:ext uri="{FF2B5EF4-FFF2-40B4-BE49-F238E27FC236}">
                <a16:creationId xmlns:a16="http://schemas.microsoft.com/office/drawing/2014/main" id="{F5E6FE23-05E9-AC3D-5C95-6206BDAAD5AA}"/>
              </a:ext>
            </a:extLst>
          </p:cNvPr>
          <p:cNvCxnSpPr>
            <a:cxnSpLocks/>
          </p:cNvCxnSpPr>
          <p:nvPr/>
        </p:nvCxnSpPr>
        <p:spPr>
          <a:xfrm>
            <a:off x="12811050" y="7121330"/>
            <a:ext cx="0" cy="946219"/>
          </a:xfrm>
          <a:prstGeom prst="straightConnector1">
            <a:avLst/>
          </a:prstGeom>
          <a:ln w="63500">
            <a:solidFill>
              <a:schemeClr val="tx1"/>
            </a:solidFill>
            <a:prstDash val="solid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3" name="図 162" descr="レポート ファイル データ · Pixabayの無料画像">
            <a:extLst>
              <a:ext uri="{FF2B5EF4-FFF2-40B4-BE49-F238E27FC236}">
                <a16:creationId xmlns:a16="http://schemas.microsoft.com/office/drawing/2014/main" id="{927BA98E-5DF1-9CDD-3A1B-764BCC44135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3732" y="7773170"/>
            <a:ext cx="571001" cy="622016"/>
          </a:xfrm>
          <a:prstGeom prst="rect">
            <a:avLst/>
          </a:prstGeom>
        </p:spPr>
      </p:pic>
      <p:sp>
        <p:nvSpPr>
          <p:cNvPr id="166" name="テキスト ボックス 165">
            <a:extLst>
              <a:ext uri="{FF2B5EF4-FFF2-40B4-BE49-F238E27FC236}">
                <a16:creationId xmlns:a16="http://schemas.microsoft.com/office/drawing/2014/main" id="{CED4B03A-58DA-BE8F-1219-C782E8827F4A}"/>
              </a:ext>
            </a:extLst>
          </p:cNvPr>
          <p:cNvSpPr txBox="1"/>
          <p:nvPr/>
        </p:nvSpPr>
        <p:spPr>
          <a:xfrm>
            <a:off x="10665628" y="7702131"/>
            <a:ext cx="18261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dirty="0"/>
              <a:t>志願者情報の共有</a:t>
            </a:r>
          </a:p>
        </p:txBody>
      </p:sp>
      <p:cxnSp>
        <p:nvCxnSpPr>
          <p:cNvPr id="167" name="直線矢印コネクタ 166">
            <a:extLst>
              <a:ext uri="{FF2B5EF4-FFF2-40B4-BE49-F238E27FC236}">
                <a16:creationId xmlns:a16="http://schemas.microsoft.com/office/drawing/2014/main" id="{36DD824A-F6F5-E6AC-F977-B7E95FA9EF73}"/>
              </a:ext>
            </a:extLst>
          </p:cNvPr>
          <p:cNvCxnSpPr>
            <a:cxnSpLocks/>
            <a:stCxn id="165" idx="2"/>
          </p:cNvCxnSpPr>
          <p:nvPr/>
        </p:nvCxnSpPr>
        <p:spPr>
          <a:xfrm flipH="1">
            <a:off x="9911074" y="8363350"/>
            <a:ext cx="12094" cy="5560652"/>
          </a:xfrm>
          <a:prstGeom prst="straightConnector1">
            <a:avLst/>
          </a:prstGeom>
          <a:ln w="63500">
            <a:solidFill>
              <a:schemeClr val="tx1"/>
            </a:solidFill>
            <a:prstDash val="solid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9" name="テキスト ボックス 168">
            <a:extLst>
              <a:ext uri="{FF2B5EF4-FFF2-40B4-BE49-F238E27FC236}">
                <a16:creationId xmlns:a16="http://schemas.microsoft.com/office/drawing/2014/main" id="{6F530428-DA2E-FCF8-3D9C-272B07D6F831}"/>
              </a:ext>
            </a:extLst>
          </p:cNvPr>
          <p:cNvSpPr txBox="1"/>
          <p:nvPr/>
        </p:nvSpPr>
        <p:spPr>
          <a:xfrm>
            <a:off x="8532322" y="8690106"/>
            <a:ext cx="2880983" cy="612412"/>
          </a:xfrm>
          <a:prstGeom prst="rect">
            <a:avLst/>
          </a:prstGeom>
          <a:solidFill>
            <a:schemeClr val="bg1"/>
          </a:solidFill>
          <a:ln w="63500" cmpd="dbl">
            <a:solidFill>
              <a:schemeClr val="tx1"/>
            </a:solidFill>
          </a:ln>
        </p:spPr>
        <p:txBody>
          <a:bodyPr wrap="square" rtlCol="0" anchor="ctr" anchorCtr="0">
            <a:spAutoFit/>
          </a:bodyPr>
          <a:lstStyle/>
          <a:p>
            <a:pPr algn="ctr">
              <a:lnSpc>
                <a:spcPts val="2000"/>
              </a:lnSpc>
            </a:pPr>
            <a:r>
              <a:rPr kumimoji="1" lang="ja-JP" altLang="en-US" sz="2000" dirty="0"/>
              <a:t>👤👤👤</a:t>
            </a:r>
            <a:endParaRPr kumimoji="1" lang="en-US" altLang="ja-JP" sz="2000" dirty="0"/>
          </a:p>
          <a:p>
            <a:pPr algn="ctr">
              <a:lnSpc>
                <a:spcPts val="2000"/>
              </a:lnSpc>
            </a:pPr>
            <a:r>
              <a:rPr kumimoji="1" lang="ja-JP" altLang="en-US" sz="1400" dirty="0"/>
              <a:t>受付準備</a:t>
            </a:r>
            <a:endParaRPr kumimoji="1" lang="en-US" altLang="ja-JP" sz="1400" dirty="0"/>
          </a:p>
        </p:txBody>
      </p:sp>
      <p:sp>
        <p:nvSpPr>
          <p:cNvPr id="170" name="テキスト ボックス 169">
            <a:extLst>
              <a:ext uri="{FF2B5EF4-FFF2-40B4-BE49-F238E27FC236}">
                <a16:creationId xmlns:a16="http://schemas.microsoft.com/office/drawing/2014/main" id="{1B179D2E-E2EC-B4A8-354E-55063E0ADE3D}"/>
              </a:ext>
            </a:extLst>
          </p:cNvPr>
          <p:cNvSpPr txBox="1"/>
          <p:nvPr/>
        </p:nvSpPr>
        <p:spPr>
          <a:xfrm>
            <a:off x="8532321" y="11615923"/>
            <a:ext cx="2845167" cy="338554"/>
          </a:xfrm>
          <a:prstGeom prst="rect">
            <a:avLst/>
          </a:prstGeom>
          <a:solidFill>
            <a:schemeClr val="bg1"/>
          </a:solidFill>
          <a:ln w="63500" cmpd="dbl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dirty="0"/>
              <a:t>自治体選抜試験</a:t>
            </a:r>
            <a:endParaRPr kumimoji="1" lang="en-US" altLang="ja-JP" sz="1600" dirty="0"/>
          </a:p>
        </p:txBody>
      </p:sp>
      <p:sp>
        <p:nvSpPr>
          <p:cNvPr id="171" name="テキスト ボックス 170">
            <a:extLst>
              <a:ext uri="{FF2B5EF4-FFF2-40B4-BE49-F238E27FC236}">
                <a16:creationId xmlns:a16="http://schemas.microsoft.com/office/drawing/2014/main" id="{7DF3A019-2577-A1AA-FEA2-2F568F77AC5A}"/>
              </a:ext>
            </a:extLst>
          </p:cNvPr>
          <p:cNvSpPr txBox="1"/>
          <p:nvPr/>
        </p:nvSpPr>
        <p:spPr>
          <a:xfrm>
            <a:off x="8550582" y="12303067"/>
            <a:ext cx="2826901" cy="338554"/>
          </a:xfrm>
          <a:prstGeom prst="rect">
            <a:avLst/>
          </a:prstGeom>
          <a:solidFill>
            <a:schemeClr val="bg1"/>
          </a:solidFill>
          <a:ln w="63500" cmpd="dbl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dirty="0"/>
              <a:t>判定会議</a:t>
            </a:r>
            <a:endParaRPr kumimoji="1" lang="en-US" altLang="ja-JP" sz="1600" dirty="0"/>
          </a:p>
        </p:txBody>
      </p:sp>
      <p:sp>
        <p:nvSpPr>
          <p:cNvPr id="71" name="テキスト ボックス 70"/>
          <p:cNvSpPr txBox="1"/>
          <p:nvPr/>
        </p:nvSpPr>
        <p:spPr>
          <a:xfrm>
            <a:off x="5972658" y="13754725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1400" dirty="0"/>
              <a:t>合格の場合</a:t>
            </a:r>
          </a:p>
        </p:txBody>
      </p:sp>
      <p:cxnSp>
        <p:nvCxnSpPr>
          <p:cNvPr id="172" name="直線矢印コネクタ 171">
            <a:extLst>
              <a:ext uri="{FF2B5EF4-FFF2-40B4-BE49-F238E27FC236}">
                <a16:creationId xmlns:a16="http://schemas.microsoft.com/office/drawing/2014/main" id="{7C28ED6F-6F58-B20C-2D7E-F5C52C492D1B}"/>
              </a:ext>
            </a:extLst>
          </p:cNvPr>
          <p:cNvCxnSpPr>
            <a:cxnSpLocks/>
          </p:cNvCxnSpPr>
          <p:nvPr/>
        </p:nvCxnSpPr>
        <p:spPr>
          <a:xfrm>
            <a:off x="7153147" y="6224219"/>
            <a:ext cx="0" cy="8900136"/>
          </a:xfrm>
          <a:prstGeom prst="straightConnector1">
            <a:avLst/>
          </a:prstGeom>
          <a:ln w="63500">
            <a:solidFill>
              <a:schemeClr val="tx1"/>
            </a:solidFill>
            <a:prstDash val="sysDot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直線矢印コネクタ 172">
            <a:extLst>
              <a:ext uri="{FF2B5EF4-FFF2-40B4-BE49-F238E27FC236}">
                <a16:creationId xmlns:a16="http://schemas.microsoft.com/office/drawing/2014/main" id="{A6242C2E-F35C-2169-3695-00AA9AD69473}"/>
              </a:ext>
            </a:extLst>
          </p:cNvPr>
          <p:cNvCxnSpPr>
            <a:cxnSpLocks/>
            <a:endCxn id="170" idx="1"/>
          </p:cNvCxnSpPr>
          <p:nvPr/>
        </p:nvCxnSpPr>
        <p:spPr>
          <a:xfrm flipV="1">
            <a:off x="7176801" y="11785200"/>
            <a:ext cx="1355520" cy="33925"/>
          </a:xfrm>
          <a:prstGeom prst="straightConnector1">
            <a:avLst/>
          </a:prstGeom>
          <a:ln w="63500">
            <a:solidFill>
              <a:schemeClr val="tx1"/>
            </a:solidFill>
            <a:prstDash val="sysDot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直線矢印コネクタ 174">
            <a:extLst>
              <a:ext uri="{FF2B5EF4-FFF2-40B4-BE49-F238E27FC236}">
                <a16:creationId xmlns:a16="http://schemas.microsoft.com/office/drawing/2014/main" id="{37966FD7-C978-4AF3-9D7E-4B1BCDD2EFBB}"/>
              </a:ext>
            </a:extLst>
          </p:cNvPr>
          <p:cNvCxnSpPr>
            <a:cxnSpLocks/>
          </p:cNvCxnSpPr>
          <p:nvPr/>
        </p:nvCxnSpPr>
        <p:spPr>
          <a:xfrm>
            <a:off x="7168794" y="18459450"/>
            <a:ext cx="0" cy="1221399"/>
          </a:xfrm>
          <a:prstGeom prst="straightConnector1">
            <a:avLst/>
          </a:prstGeom>
          <a:ln w="635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9" name="グループ化 128"/>
          <p:cNvGrpSpPr/>
          <p:nvPr/>
        </p:nvGrpSpPr>
        <p:grpSpPr>
          <a:xfrm>
            <a:off x="6881923" y="19562284"/>
            <a:ext cx="759895" cy="787960"/>
            <a:chOff x="12291354" y="3929974"/>
            <a:chExt cx="1617493" cy="1539672"/>
          </a:xfrm>
        </p:grpSpPr>
        <p:pic>
          <p:nvPicPr>
            <p:cNvPr id="130" name="図 129" descr="レポート ファイル データ · Pixabayの無料画像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291354" y="3929974"/>
              <a:ext cx="1215417" cy="1215417"/>
            </a:xfrm>
            <a:prstGeom prst="rect">
              <a:avLst/>
            </a:prstGeom>
          </p:spPr>
        </p:pic>
        <p:pic>
          <p:nvPicPr>
            <p:cNvPr id="131" name="図 130" descr="レポート ファイル データ · Pixabayの無料画像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82665" y="4140739"/>
              <a:ext cx="1215417" cy="1215417"/>
            </a:xfrm>
            <a:prstGeom prst="rect">
              <a:avLst/>
            </a:prstGeom>
          </p:spPr>
        </p:pic>
        <p:pic>
          <p:nvPicPr>
            <p:cNvPr id="132" name="図 131" descr="レポート ファイル データ · Pixabayの無料画像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693430" y="4254229"/>
              <a:ext cx="1215417" cy="1215417"/>
            </a:xfrm>
            <a:prstGeom prst="rect">
              <a:avLst/>
            </a:prstGeom>
          </p:spPr>
        </p:pic>
      </p:grpSp>
      <p:pic>
        <p:nvPicPr>
          <p:cNvPr id="28" name="図 27" descr="レポート ファイル データ · Pixabayの無料画像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3135" y="12933310"/>
            <a:ext cx="571001" cy="622016"/>
          </a:xfrm>
          <a:prstGeom prst="rect">
            <a:avLst/>
          </a:prstGeom>
        </p:spPr>
      </p:pic>
      <p:pic>
        <p:nvPicPr>
          <p:cNvPr id="165" name="図 164" descr="レポート ファイル データ · Pixabayの無料画像">
            <a:extLst>
              <a:ext uri="{FF2B5EF4-FFF2-40B4-BE49-F238E27FC236}">
                <a16:creationId xmlns:a16="http://schemas.microsoft.com/office/drawing/2014/main" id="{60F04A63-17C6-1E01-6C45-DFF15D1A53F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7667" y="7741334"/>
            <a:ext cx="571001" cy="622016"/>
          </a:xfrm>
          <a:prstGeom prst="rect">
            <a:avLst/>
          </a:prstGeom>
        </p:spPr>
      </p:pic>
      <p:sp>
        <p:nvSpPr>
          <p:cNvPr id="177" name="テキスト ボックス 176">
            <a:extLst>
              <a:ext uri="{FF2B5EF4-FFF2-40B4-BE49-F238E27FC236}">
                <a16:creationId xmlns:a16="http://schemas.microsoft.com/office/drawing/2014/main" id="{492CEBAE-EBF6-04AE-BEA9-AD37D18146A9}"/>
              </a:ext>
            </a:extLst>
          </p:cNvPr>
          <p:cNvSpPr txBox="1"/>
          <p:nvPr/>
        </p:nvSpPr>
        <p:spPr>
          <a:xfrm>
            <a:off x="6136980" y="5030378"/>
            <a:ext cx="20313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dirty="0"/>
              <a:t>情報収集・志願検討</a:t>
            </a:r>
          </a:p>
        </p:txBody>
      </p:sp>
      <p:cxnSp>
        <p:nvCxnSpPr>
          <p:cNvPr id="182" name="直線矢印コネクタ 181">
            <a:extLst>
              <a:ext uri="{FF2B5EF4-FFF2-40B4-BE49-F238E27FC236}">
                <a16:creationId xmlns:a16="http://schemas.microsoft.com/office/drawing/2014/main" id="{CF5EF73B-9466-484C-D0F4-E2689BDBCA05}"/>
              </a:ext>
            </a:extLst>
          </p:cNvPr>
          <p:cNvCxnSpPr>
            <a:cxnSpLocks/>
          </p:cNvCxnSpPr>
          <p:nvPr/>
        </p:nvCxnSpPr>
        <p:spPr>
          <a:xfrm flipH="1">
            <a:off x="7152642" y="9735453"/>
            <a:ext cx="2667473" cy="0"/>
          </a:xfrm>
          <a:prstGeom prst="straightConnector1">
            <a:avLst/>
          </a:prstGeom>
          <a:ln w="63500">
            <a:solidFill>
              <a:schemeClr val="tx1"/>
            </a:solidFill>
            <a:prstDash val="soli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直線矢印コネクタ 182">
            <a:extLst>
              <a:ext uri="{FF2B5EF4-FFF2-40B4-BE49-F238E27FC236}">
                <a16:creationId xmlns:a16="http://schemas.microsoft.com/office/drawing/2014/main" id="{F65F8D12-5F26-F9C7-BF4D-18344A935408}"/>
              </a:ext>
            </a:extLst>
          </p:cNvPr>
          <p:cNvCxnSpPr>
            <a:cxnSpLocks/>
          </p:cNvCxnSpPr>
          <p:nvPr/>
        </p:nvCxnSpPr>
        <p:spPr>
          <a:xfrm flipH="1">
            <a:off x="7152642" y="10948573"/>
            <a:ext cx="2488476" cy="0"/>
          </a:xfrm>
          <a:prstGeom prst="straightConnector1">
            <a:avLst/>
          </a:prstGeom>
          <a:ln w="63500">
            <a:solidFill>
              <a:schemeClr val="tx1"/>
            </a:solidFill>
            <a:prstDash val="solid"/>
            <a:headEnd type="stealth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直線矢印コネクタ 183">
            <a:extLst>
              <a:ext uri="{FF2B5EF4-FFF2-40B4-BE49-F238E27FC236}">
                <a16:creationId xmlns:a16="http://schemas.microsoft.com/office/drawing/2014/main" id="{76A7C4B9-0A5D-95AD-13EB-4B29D4CE9104}"/>
              </a:ext>
            </a:extLst>
          </p:cNvPr>
          <p:cNvCxnSpPr>
            <a:cxnSpLocks/>
          </p:cNvCxnSpPr>
          <p:nvPr/>
        </p:nvCxnSpPr>
        <p:spPr>
          <a:xfrm>
            <a:off x="7152642" y="9635379"/>
            <a:ext cx="0" cy="595564"/>
          </a:xfrm>
          <a:prstGeom prst="straightConnector1">
            <a:avLst/>
          </a:prstGeom>
          <a:ln w="63500">
            <a:solidFill>
              <a:schemeClr val="tx1"/>
            </a:solidFill>
            <a:prstDash val="solid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0" name="テキスト ボックス 189">
            <a:extLst>
              <a:ext uri="{FF2B5EF4-FFF2-40B4-BE49-F238E27FC236}">
                <a16:creationId xmlns:a16="http://schemas.microsoft.com/office/drawing/2014/main" id="{E72D134C-0DF9-284F-9FD1-FD3F5891F29E}"/>
              </a:ext>
            </a:extLst>
          </p:cNvPr>
          <p:cNvSpPr txBox="1"/>
          <p:nvPr/>
        </p:nvSpPr>
        <p:spPr>
          <a:xfrm>
            <a:off x="7452553" y="9391080"/>
            <a:ext cx="2159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dirty="0"/>
              <a:t>指定の書式があれば交付</a:t>
            </a:r>
          </a:p>
        </p:txBody>
      </p:sp>
      <p:sp>
        <p:nvSpPr>
          <p:cNvPr id="191" name="テキスト ボックス 190">
            <a:extLst>
              <a:ext uri="{FF2B5EF4-FFF2-40B4-BE49-F238E27FC236}">
                <a16:creationId xmlns:a16="http://schemas.microsoft.com/office/drawing/2014/main" id="{D5A55626-B697-9C68-E6D5-43B55394C308}"/>
              </a:ext>
            </a:extLst>
          </p:cNvPr>
          <p:cNvSpPr txBox="1"/>
          <p:nvPr/>
        </p:nvSpPr>
        <p:spPr>
          <a:xfrm>
            <a:off x="10238310" y="9498246"/>
            <a:ext cx="5570756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/>
              <a:t>【</a:t>
            </a:r>
            <a:r>
              <a:rPr kumimoji="1" lang="ja-JP" altLang="en-US" sz="1400" dirty="0"/>
              <a:t>自治体が提出を求める書類（一例）</a:t>
            </a:r>
            <a:r>
              <a:rPr kumimoji="1" lang="en-US" altLang="ja-JP" sz="1400" dirty="0"/>
              <a:t>】</a:t>
            </a:r>
          </a:p>
          <a:p>
            <a:r>
              <a:rPr kumimoji="1" lang="ja-JP" altLang="en-US" sz="1400" dirty="0"/>
              <a:t>①自治体推薦入学試験（自治体名）選抜試験申込書（様式第１号）</a:t>
            </a:r>
            <a:endParaRPr kumimoji="1" lang="en-US" altLang="ja-JP" sz="1400" dirty="0"/>
          </a:p>
          <a:p>
            <a:r>
              <a:rPr kumimoji="1" lang="ja-JP" altLang="en-US" sz="1400" dirty="0"/>
              <a:t>②推薦書（様式第２号）</a:t>
            </a:r>
            <a:endParaRPr kumimoji="1" lang="en-US" altLang="ja-JP" sz="1400" dirty="0"/>
          </a:p>
          <a:p>
            <a:r>
              <a:rPr kumimoji="1" lang="ja-JP" altLang="en-US" sz="1400" dirty="0"/>
              <a:t>③誓約書（様式第３号）</a:t>
            </a:r>
            <a:endParaRPr kumimoji="1" lang="en-US" altLang="ja-JP" sz="1400" dirty="0"/>
          </a:p>
          <a:p>
            <a:r>
              <a:rPr kumimoji="1" lang="ja-JP" altLang="en-US" sz="1400" dirty="0"/>
              <a:t>④任意課題（志願理由書・小論文・作文等）</a:t>
            </a:r>
            <a:endParaRPr kumimoji="1" lang="en-US" altLang="ja-JP" sz="1400" dirty="0"/>
          </a:p>
          <a:p>
            <a:r>
              <a:rPr kumimoji="1" lang="ja-JP" altLang="en-US" sz="1400" dirty="0"/>
              <a:t>➄その他、自治体が提出を求める書類（調査書等）</a:t>
            </a:r>
            <a:endParaRPr kumimoji="1" lang="en-US" altLang="ja-JP" sz="1400" dirty="0"/>
          </a:p>
        </p:txBody>
      </p:sp>
      <p:sp>
        <p:nvSpPr>
          <p:cNvPr id="192" name="テキスト ボックス 191">
            <a:extLst>
              <a:ext uri="{FF2B5EF4-FFF2-40B4-BE49-F238E27FC236}">
                <a16:creationId xmlns:a16="http://schemas.microsoft.com/office/drawing/2014/main" id="{C5EB2D54-39F7-9180-5405-AC67E8DB3C15}"/>
              </a:ext>
            </a:extLst>
          </p:cNvPr>
          <p:cNvSpPr txBox="1"/>
          <p:nvPr/>
        </p:nvSpPr>
        <p:spPr>
          <a:xfrm>
            <a:off x="7946432" y="10588357"/>
            <a:ext cx="902811" cy="3441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2100"/>
              </a:lnSpc>
            </a:pPr>
            <a:r>
              <a:rPr kumimoji="1" lang="ja-JP" altLang="en-US" sz="1400" dirty="0"/>
              <a:t>書類提出</a:t>
            </a:r>
          </a:p>
        </p:txBody>
      </p:sp>
      <p:sp>
        <p:nvSpPr>
          <p:cNvPr id="193" name="正方形/長方形 192">
            <a:extLst>
              <a:ext uri="{FF2B5EF4-FFF2-40B4-BE49-F238E27FC236}">
                <a16:creationId xmlns:a16="http://schemas.microsoft.com/office/drawing/2014/main" id="{1C2E23D0-9B14-8A0A-6469-DE1A3675F3B6}"/>
              </a:ext>
            </a:extLst>
          </p:cNvPr>
          <p:cNvSpPr/>
          <p:nvPr/>
        </p:nvSpPr>
        <p:spPr>
          <a:xfrm>
            <a:off x="4248150" y="11433380"/>
            <a:ext cx="300546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400" dirty="0"/>
              <a:t>【</a:t>
            </a:r>
            <a:r>
              <a:rPr lang="ja-JP" altLang="en-US" sz="1400" dirty="0"/>
              <a:t>注意</a:t>
            </a:r>
            <a:r>
              <a:rPr lang="en-US" altLang="ja-JP" sz="1400" dirty="0"/>
              <a:t>】</a:t>
            </a:r>
          </a:p>
          <a:p>
            <a:r>
              <a:rPr lang="ja-JP" altLang="en-US" sz="1400" dirty="0"/>
              <a:t>　任意課題は必ずコピーを保管</a:t>
            </a:r>
          </a:p>
        </p:txBody>
      </p:sp>
      <p:grpSp>
        <p:nvGrpSpPr>
          <p:cNvPr id="53" name="グループ化 52">
            <a:extLst>
              <a:ext uri="{FF2B5EF4-FFF2-40B4-BE49-F238E27FC236}">
                <a16:creationId xmlns:a16="http://schemas.microsoft.com/office/drawing/2014/main" id="{E2104437-2845-1C70-0E5A-5D7F3DDC350A}"/>
              </a:ext>
            </a:extLst>
          </p:cNvPr>
          <p:cNvGrpSpPr/>
          <p:nvPr/>
        </p:nvGrpSpPr>
        <p:grpSpPr>
          <a:xfrm>
            <a:off x="8153400" y="5049963"/>
            <a:ext cx="3710902" cy="355502"/>
            <a:chOff x="7438144" y="5188858"/>
            <a:chExt cx="4426158" cy="355502"/>
          </a:xfrm>
        </p:grpSpPr>
        <p:cxnSp>
          <p:nvCxnSpPr>
            <p:cNvPr id="154" name="直線矢印コネクタ 153">
              <a:extLst>
                <a:ext uri="{FF2B5EF4-FFF2-40B4-BE49-F238E27FC236}">
                  <a16:creationId xmlns:a16="http://schemas.microsoft.com/office/drawing/2014/main" id="{3AC1BD30-69EC-680C-223F-FB5009AF475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438144" y="5316180"/>
              <a:ext cx="2381971" cy="0"/>
            </a:xfrm>
            <a:prstGeom prst="straightConnector1">
              <a:avLst/>
            </a:prstGeom>
            <a:ln w="63500">
              <a:solidFill>
                <a:schemeClr val="tx1"/>
              </a:solidFill>
              <a:prstDash val="solid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直線矢印コネクタ 193">
              <a:extLst>
                <a:ext uri="{FF2B5EF4-FFF2-40B4-BE49-F238E27FC236}">
                  <a16:creationId xmlns:a16="http://schemas.microsoft.com/office/drawing/2014/main" id="{B55BF16D-C5E0-89F7-EC6F-09030791408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133815" y="5316180"/>
              <a:ext cx="1730487" cy="0"/>
            </a:xfrm>
            <a:prstGeom prst="straightConnector1">
              <a:avLst/>
            </a:prstGeom>
            <a:ln w="63500">
              <a:solidFill>
                <a:schemeClr val="tx1"/>
              </a:solidFill>
              <a:prstDash val="solid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円弧 51">
              <a:extLst>
                <a:ext uri="{FF2B5EF4-FFF2-40B4-BE49-F238E27FC236}">
                  <a16:creationId xmlns:a16="http://schemas.microsoft.com/office/drawing/2014/main" id="{DD7CFAF1-C8CD-1375-9067-CE58A533B197}"/>
                </a:ext>
              </a:extLst>
            </p:cNvPr>
            <p:cNvSpPr/>
            <p:nvPr/>
          </p:nvSpPr>
          <p:spPr>
            <a:xfrm>
              <a:off x="9830345" y="5188858"/>
              <a:ext cx="295873" cy="355502"/>
            </a:xfrm>
            <a:prstGeom prst="arc">
              <a:avLst>
                <a:gd name="adj1" fmla="val 10896687"/>
                <a:gd name="adj2" fmla="val 0"/>
              </a:avLst>
            </a:prstGeom>
            <a:ln w="63500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cxnSp>
        <p:nvCxnSpPr>
          <p:cNvPr id="115" name="直線矢印コネクタ 114">
            <a:extLst>
              <a:ext uri="{FF2B5EF4-FFF2-40B4-BE49-F238E27FC236}">
                <a16:creationId xmlns:a16="http://schemas.microsoft.com/office/drawing/2014/main" id="{E141F919-F362-96D6-757B-469A67269D2C}"/>
              </a:ext>
            </a:extLst>
          </p:cNvPr>
          <p:cNvCxnSpPr>
            <a:cxnSpLocks/>
          </p:cNvCxnSpPr>
          <p:nvPr/>
        </p:nvCxnSpPr>
        <p:spPr>
          <a:xfrm>
            <a:off x="5181600" y="5714984"/>
            <a:ext cx="1640051" cy="0"/>
          </a:xfrm>
          <a:prstGeom prst="straightConnector1">
            <a:avLst/>
          </a:prstGeom>
          <a:ln w="63500">
            <a:solidFill>
              <a:schemeClr val="tx1"/>
            </a:solidFill>
            <a:prstDash val="soli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直線矢印コネクタ 155">
            <a:extLst>
              <a:ext uri="{FF2B5EF4-FFF2-40B4-BE49-F238E27FC236}">
                <a16:creationId xmlns:a16="http://schemas.microsoft.com/office/drawing/2014/main" id="{B588A07F-1B76-4378-9E6C-C966A8995885}"/>
              </a:ext>
            </a:extLst>
          </p:cNvPr>
          <p:cNvCxnSpPr>
            <a:cxnSpLocks/>
          </p:cNvCxnSpPr>
          <p:nvPr/>
        </p:nvCxnSpPr>
        <p:spPr>
          <a:xfrm>
            <a:off x="7152643" y="6056308"/>
            <a:ext cx="0" cy="859566"/>
          </a:xfrm>
          <a:prstGeom prst="straightConnector1">
            <a:avLst/>
          </a:prstGeom>
          <a:ln w="63500">
            <a:solidFill>
              <a:schemeClr val="tx1"/>
            </a:solidFill>
            <a:prstDash val="solid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直線矢印コネクタ 103"/>
          <p:cNvCxnSpPr>
            <a:cxnSpLocks/>
          </p:cNvCxnSpPr>
          <p:nvPr/>
        </p:nvCxnSpPr>
        <p:spPr>
          <a:xfrm flipH="1">
            <a:off x="10079918" y="19176383"/>
            <a:ext cx="2065472" cy="0"/>
          </a:xfrm>
          <a:prstGeom prst="straightConnector1">
            <a:avLst/>
          </a:prstGeom>
          <a:ln w="63500">
            <a:solidFill>
              <a:schemeClr val="tx1"/>
            </a:solidFill>
            <a:headEnd type="none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直線矢印コネクタ 104"/>
          <p:cNvCxnSpPr>
            <a:cxnSpLocks/>
            <a:endCxn id="108" idx="3"/>
          </p:cNvCxnSpPr>
          <p:nvPr/>
        </p:nvCxnSpPr>
        <p:spPr>
          <a:xfrm flipH="1">
            <a:off x="7444213" y="18593469"/>
            <a:ext cx="4500821" cy="20912"/>
          </a:xfrm>
          <a:prstGeom prst="straightConnector1">
            <a:avLst/>
          </a:prstGeom>
          <a:ln w="63500">
            <a:solidFill>
              <a:schemeClr val="tx1"/>
            </a:solidFill>
            <a:headEnd type="none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6" name="図 105" descr="レポート ファイル データ · Pixabayの無料画像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9890" y="18254139"/>
            <a:ext cx="571001" cy="622016"/>
          </a:xfrm>
          <a:prstGeom prst="rect">
            <a:avLst/>
          </a:prstGeom>
        </p:spPr>
      </p:pic>
      <p:cxnSp>
        <p:nvCxnSpPr>
          <p:cNvPr id="117" name="直線矢印コネクタ 116"/>
          <p:cNvCxnSpPr/>
          <p:nvPr/>
        </p:nvCxnSpPr>
        <p:spPr>
          <a:xfrm flipH="1">
            <a:off x="5029932" y="18592517"/>
            <a:ext cx="2017337" cy="9250"/>
          </a:xfrm>
          <a:prstGeom prst="straightConnector1">
            <a:avLst/>
          </a:prstGeom>
          <a:ln w="63500">
            <a:solidFill>
              <a:schemeClr val="tx1"/>
            </a:solidFill>
            <a:prstDash val="soli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テキスト ボックス 117"/>
          <p:cNvSpPr txBox="1"/>
          <p:nvPr/>
        </p:nvSpPr>
        <p:spPr>
          <a:xfrm>
            <a:off x="5725129" y="18270459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dirty="0"/>
              <a:t>合否連絡</a:t>
            </a:r>
          </a:p>
        </p:txBody>
      </p:sp>
      <p:sp>
        <p:nvSpPr>
          <p:cNvPr id="120" name="テキスト ボックス 119"/>
          <p:cNvSpPr txBox="1"/>
          <p:nvPr/>
        </p:nvSpPr>
        <p:spPr>
          <a:xfrm>
            <a:off x="4599562" y="18361421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dirty="0"/>
              <a:t>📞</a:t>
            </a:r>
          </a:p>
        </p:txBody>
      </p:sp>
      <p:sp>
        <p:nvSpPr>
          <p:cNvPr id="122" name="テキスト ボックス 121"/>
          <p:cNvSpPr txBox="1"/>
          <p:nvPr/>
        </p:nvSpPr>
        <p:spPr>
          <a:xfrm>
            <a:off x="8947645" y="18221161"/>
            <a:ext cx="26771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/>
              <a:t>Web</a:t>
            </a:r>
            <a:r>
              <a:rPr kumimoji="1" lang="ja-JP" altLang="en-US" sz="1400" dirty="0"/>
              <a:t>出願サイトで合否結果通知</a:t>
            </a:r>
            <a:endParaRPr kumimoji="1" lang="en-US" altLang="ja-JP" sz="1400" dirty="0"/>
          </a:p>
        </p:txBody>
      </p:sp>
      <p:sp>
        <p:nvSpPr>
          <p:cNvPr id="123" name="テキスト ボックス 122"/>
          <p:cNvSpPr txBox="1"/>
          <p:nvPr/>
        </p:nvSpPr>
        <p:spPr>
          <a:xfrm>
            <a:off x="10064706" y="18803941"/>
            <a:ext cx="19800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dirty="0"/>
              <a:t>選考結果通知書の送付</a:t>
            </a:r>
            <a:endParaRPr kumimoji="1" lang="en-US" altLang="ja-JP" sz="1400" dirty="0"/>
          </a:p>
        </p:txBody>
      </p:sp>
      <p:sp>
        <p:nvSpPr>
          <p:cNvPr id="124" name="テキスト ボックス 123"/>
          <p:cNvSpPr txBox="1"/>
          <p:nvPr/>
        </p:nvSpPr>
        <p:spPr>
          <a:xfrm>
            <a:off x="6127444" y="18901724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1400" dirty="0"/>
              <a:t>合格の場合</a:t>
            </a:r>
          </a:p>
        </p:txBody>
      </p:sp>
      <p:pic>
        <p:nvPicPr>
          <p:cNvPr id="108" name="図 107" descr="レポート ファイル データ · Pixabayの無料画像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3212" y="18303373"/>
            <a:ext cx="571001" cy="622016"/>
          </a:xfrm>
          <a:prstGeom prst="rect">
            <a:avLst/>
          </a:prstGeom>
        </p:spPr>
      </p:pic>
      <p:pic>
        <p:nvPicPr>
          <p:cNvPr id="139" name="図 138" descr="レポート ファイル データ · Pixabayの無料画像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1118" y="13750352"/>
            <a:ext cx="571001" cy="622016"/>
          </a:xfrm>
          <a:prstGeom prst="rect">
            <a:avLst/>
          </a:prstGeom>
        </p:spPr>
      </p:pic>
      <p:pic>
        <p:nvPicPr>
          <p:cNvPr id="62" name="図 61" descr="レポート ファイル データ · Pixabayの無料画像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1347" y="12933310"/>
            <a:ext cx="571001" cy="622016"/>
          </a:xfrm>
          <a:prstGeom prst="rect">
            <a:avLst/>
          </a:prstGeom>
        </p:spPr>
      </p:pic>
      <p:grpSp>
        <p:nvGrpSpPr>
          <p:cNvPr id="178" name="グループ化 177">
            <a:extLst>
              <a:ext uri="{FF2B5EF4-FFF2-40B4-BE49-F238E27FC236}">
                <a16:creationId xmlns:a16="http://schemas.microsoft.com/office/drawing/2014/main" id="{4C2F2A08-2398-792A-C550-07B814FEAD47}"/>
              </a:ext>
            </a:extLst>
          </p:cNvPr>
          <p:cNvGrpSpPr/>
          <p:nvPr/>
        </p:nvGrpSpPr>
        <p:grpSpPr>
          <a:xfrm>
            <a:off x="9472185" y="9379765"/>
            <a:ext cx="926549" cy="970489"/>
            <a:chOff x="12291354" y="3929974"/>
            <a:chExt cx="1617493" cy="1539672"/>
          </a:xfrm>
        </p:grpSpPr>
        <p:pic>
          <p:nvPicPr>
            <p:cNvPr id="179" name="図 178" descr="レポート ファイル データ · Pixabayの無料画像">
              <a:extLst>
                <a:ext uri="{FF2B5EF4-FFF2-40B4-BE49-F238E27FC236}">
                  <a16:creationId xmlns:a16="http://schemas.microsoft.com/office/drawing/2014/main" id="{C3AB284C-A170-A9D5-1BED-E94FA2436FC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291354" y="3929974"/>
              <a:ext cx="1215417" cy="1215417"/>
            </a:xfrm>
            <a:prstGeom prst="rect">
              <a:avLst/>
            </a:prstGeom>
          </p:spPr>
        </p:pic>
        <p:pic>
          <p:nvPicPr>
            <p:cNvPr id="180" name="図 179" descr="レポート ファイル データ · Pixabayの無料画像">
              <a:extLst>
                <a:ext uri="{FF2B5EF4-FFF2-40B4-BE49-F238E27FC236}">
                  <a16:creationId xmlns:a16="http://schemas.microsoft.com/office/drawing/2014/main" id="{B7718CF2-EC97-E157-1E20-4F60FAD7394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82665" y="4140739"/>
              <a:ext cx="1215417" cy="1215417"/>
            </a:xfrm>
            <a:prstGeom prst="rect">
              <a:avLst/>
            </a:prstGeom>
          </p:spPr>
        </p:pic>
        <p:pic>
          <p:nvPicPr>
            <p:cNvPr id="181" name="図 180" descr="レポート ファイル データ · Pixabayの無料画像">
              <a:extLst>
                <a:ext uri="{FF2B5EF4-FFF2-40B4-BE49-F238E27FC236}">
                  <a16:creationId xmlns:a16="http://schemas.microsoft.com/office/drawing/2014/main" id="{8A958A1E-53AD-8BFE-004E-A79A08C5961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693430" y="4254229"/>
              <a:ext cx="1215417" cy="1215417"/>
            </a:xfrm>
            <a:prstGeom prst="rect">
              <a:avLst/>
            </a:prstGeom>
          </p:spPr>
        </p:pic>
      </p:grpSp>
      <p:sp>
        <p:nvSpPr>
          <p:cNvPr id="200" name="テキスト ボックス 199">
            <a:extLst>
              <a:ext uri="{FF2B5EF4-FFF2-40B4-BE49-F238E27FC236}">
                <a16:creationId xmlns:a16="http://schemas.microsoft.com/office/drawing/2014/main" id="{94400C61-4EF9-989F-4935-AB9EC810B513}"/>
              </a:ext>
            </a:extLst>
          </p:cNvPr>
          <p:cNvSpPr txBox="1"/>
          <p:nvPr/>
        </p:nvSpPr>
        <p:spPr>
          <a:xfrm>
            <a:off x="5148305" y="9160083"/>
            <a:ext cx="19800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dirty="0"/>
              <a:t>高校に書類発行を依頼</a:t>
            </a:r>
            <a:endParaRPr kumimoji="1" lang="ja-JP" altLang="en-US" sz="1600" dirty="0"/>
          </a:p>
        </p:txBody>
      </p:sp>
      <p:cxnSp>
        <p:nvCxnSpPr>
          <p:cNvPr id="202" name="直線矢印コネクタ 201">
            <a:extLst>
              <a:ext uri="{FF2B5EF4-FFF2-40B4-BE49-F238E27FC236}">
                <a16:creationId xmlns:a16="http://schemas.microsoft.com/office/drawing/2014/main" id="{E1244AF9-1173-33DB-47A2-8DFE16F1CCEE}"/>
              </a:ext>
            </a:extLst>
          </p:cNvPr>
          <p:cNvCxnSpPr/>
          <p:nvPr/>
        </p:nvCxnSpPr>
        <p:spPr>
          <a:xfrm flipH="1">
            <a:off x="5108409" y="9729932"/>
            <a:ext cx="1519375" cy="0"/>
          </a:xfrm>
          <a:prstGeom prst="straightConnector1">
            <a:avLst/>
          </a:prstGeom>
          <a:ln w="635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" name="テキスト ボックス 203">
            <a:extLst>
              <a:ext uri="{FF2B5EF4-FFF2-40B4-BE49-F238E27FC236}">
                <a16:creationId xmlns:a16="http://schemas.microsoft.com/office/drawing/2014/main" id="{4568E023-2FF7-7819-7DAD-5886E22898BD}"/>
              </a:ext>
            </a:extLst>
          </p:cNvPr>
          <p:cNvSpPr txBox="1"/>
          <p:nvPr/>
        </p:nvSpPr>
        <p:spPr>
          <a:xfrm>
            <a:off x="4114083" y="10053533"/>
            <a:ext cx="72327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dirty="0"/>
              <a:t>推薦書</a:t>
            </a:r>
            <a:endParaRPr kumimoji="1" lang="en-US" altLang="ja-JP" sz="1400" dirty="0"/>
          </a:p>
          <a:p>
            <a:r>
              <a:rPr kumimoji="1" lang="ja-JP" altLang="en-US" sz="1400" dirty="0"/>
              <a:t>調査書</a:t>
            </a:r>
            <a:endParaRPr kumimoji="1" lang="en-US" altLang="ja-JP" sz="1400" dirty="0"/>
          </a:p>
          <a:p>
            <a:r>
              <a:rPr kumimoji="1" lang="ja-JP" altLang="en-US" sz="1400" dirty="0"/>
              <a:t>発行</a:t>
            </a:r>
          </a:p>
        </p:txBody>
      </p:sp>
      <p:pic>
        <p:nvPicPr>
          <p:cNvPr id="205" name="図 204" descr="レポート ファイル データ · Pixabayの無料画像">
            <a:extLst>
              <a:ext uri="{FF2B5EF4-FFF2-40B4-BE49-F238E27FC236}">
                <a16:creationId xmlns:a16="http://schemas.microsoft.com/office/drawing/2014/main" id="{5C7A2CE0-6586-988E-AFDD-F519FB2E276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8077" y="9431499"/>
            <a:ext cx="571001" cy="622016"/>
          </a:xfrm>
          <a:prstGeom prst="rect">
            <a:avLst/>
          </a:prstGeom>
        </p:spPr>
      </p:pic>
      <p:grpSp>
        <p:nvGrpSpPr>
          <p:cNvPr id="206" name="グループ化 205">
            <a:extLst>
              <a:ext uri="{FF2B5EF4-FFF2-40B4-BE49-F238E27FC236}">
                <a16:creationId xmlns:a16="http://schemas.microsoft.com/office/drawing/2014/main" id="{9CCD67F6-DF62-242C-7E54-F0EF9B9BF0EA}"/>
              </a:ext>
            </a:extLst>
          </p:cNvPr>
          <p:cNvGrpSpPr/>
          <p:nvPr/>
        </p:nvGrpSpPr>
        <p:grpSpPr>
          <a:xfrm>
            <a:off x="9486271" y="10539903"/>
            <a:ext cx="926549" cy="970489"/>
            <a:chOff x="12291354" y="3929974"/>
            <a:chExt cx="1617493" cy="1539672"/>
          </a:xfrm>
        </p:grpSpPr>
        <p:pic>
          <p:nvPicPr>
            <p:cNvPr id="207" name="図 206" descr="レポート ファイル データ · Pixabayの無料画像">
              <a:extLst>
                <a:ext uri="{FF2B5EF4-FFF2-40B4-BE49-F238E27FC236}">
                  <a16:creationId xmlns:a16="http://schemas.microsoft.com/office/drawing/2014/main" id="{0DBEBFE7-4F58-DF74-AD97-884B128AF93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291354" y="3929974"/>
              <a:ext cx="1215417" cy="1215417"/>
            </a:xfrm>
            <a:prstGeom prst="rect">
              <a:avLst/>
            </a:prstGeom>
          </p:spPr>
        </p:pic>
        <p:pic>
          <p:nvPicPr>
            <p:cNvPr id="208" name="図 207" descr="レポート ファイル データ · Pixabayの無料画像">
              <a:extLst>
                <a:ext uri="{FF2B5EF4-FFF2-40B4-BE49-F238E27FC236}">
                  <a16:creationId xmlns:a16="http://schemas.microsoft.com/office/drawing/2014/main" id="{2D7E211A-AC27-A114-C2BD-21A87C12B7F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82665" y="4140739"/>
              <a:ext cx="1215417" cy="1215417"/>
            </a:xfrm>
            <a:prstGeom prst="rect">
              <a:avLst/>
            </a:prstGeom>
          </p:spPr>
        </p:pic>
        <p:pic>
          <p:nvPicPr>
            <p:cNvPr id="209" name="図 208" descr="レポート ファイル データ · Pixabayの無料画像">
              <a:extLst>
                <a:ext uri="{FF2B5EF4-FFF2-40B4-BE49-F238E27FC236}">
                  <a16:creationId xmlns:a16="http://schemas.microsoft.com/office/drawing/2014/main" id="{5709A228-C3AC-11C8-B125-00089EBDA57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693430" y="4254229"/>
              <a:ext cx="1215417" cy="1215417"/>
            </a:xfrm>
            <a:prstGeom prst="rect">
              <a:avLst/>
            </a:prstGeom>
          </p:spPr>
        </p:pic>
      </p:grpSp>
      <p:cxnSp>
        <p:nvCxnSpPr>
          <p:cNvPr id="210" name="直線矢印コネクタ 209">
            <a:extLst>
              <a:ext uri="{FF2B5EF4-FFF2-40B4-BE49-F238E27FC236}">
                <a16:creationId xmlns:a16="http://schemas.microsoft.com/office/drawing/2014/main" id="{E395A9E2-063A-61BA-D370-AB8224BBC137}"/>
              </a:ext>
            </a:extLst>
          </p:cNvPr>
          <p:cNvCxnSpPr>
            <a:cxnSpLocks/>
          </p:cNvCxnSpPr>
          <p:nvPr/>
        </p:nvCxnSpPr>
        <p:spPr>
          <a:xfrm>
            <a:off x="7158376" y="10089007"/>
            <a:ext cx="0" cy="859566"/>
          </a:xfrm>
          <a:prstGeom prst="straightConnector1">
            <a:avLst/>
          </a:prstGeom>
          <a:ln w="63500">
            <a:solidFill>
              <a:schemeClr val="tx1"/>
            </a:solidFill>
            <a:prstDash val="solid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5" name="グループ化 184">
            <a:extLst>
              <a:ext uri="{FF2B5EF4-FFF2-40B4-BE49-F238E27FC236}">
                <a16:creationId xmlns:a16="http://schemas.microsoft.com/office/drawing/2014/main" id="{F52CB316-CA99-BA93-3878-BD49E5D420C7}"/>
              </a:ext>
            </a:extLst>
          </p:cNvPr>
          <p:cNvGrpSpPr/>
          <p:nvPr/>
        </p:nvGrpSpPr>
        <p:grpSpPr>
          <a:xfrm>
            <a:off x="6522121" y="9453048"/>
            <a:ext cx="956466" cy="970535"/>
            <a:chOff x="12291354" y="3929974"/>
            <a:chExt cx="1617493" cy="1539672"/>
          </a:xfrm>
        </p:grpSpPr>
        <p:pic>
          <p:nvPicPr>
            <p:cNvPr id="186" name="図 185" descr="レポート ファイル データ · Pixabayの無料画像">
              <a:extLst>
                <a:ext uri="{FF2B5EF4-FFF2-40B4-BE49-F238E27FC236}">
                  <a16:creationId xmlns:a16="http://schemas.microsoft.com/office/drawing/2014/main" id="{50E8FC4E-DB2E-EF74-941C-A1B30778DFD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291354" y="3929974"/>
              <a:ext cx="1215417" cy="1215417"/>
            </a:xfrm>
            <a:prstGeom prst="rect">
              <a:avLst/>
            </a:prstGeom>
          </p:spPr>
        </p:pic>
        <p:pic>
          <p:nvPicPr>
            <p:cNvPr id="187" name="図 186" descr="レポート ファイル データ · Pixabayの無料画像">
              <a:extLst>
                <a:ext uri="{FF2B5EF4-FFF2-40B4-BE49-F238E27FC236}">
                  <a16:creationId xmlns:a16="http://schemas.microsoft.com/office/drawing/2014/main" id="{0FD486DE-DED6-B818-AED1-DD68ED85FA8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82665" y="4140739"/>
              <a:ext cx="1215417" cy="1215417"/>
            </a:xfrm>
            <a:prstGeom prst="rect">
              <a:avLst/>
            </a:prstGeom>
          </p:spPr>
        </p:pic>
        <p:pic>
          <p:nvPicPr>
            <p:cNvPr id="188" name="図 187" descr="レポート ファイル データ · Pixabayの無料画像">
              <a:extLst>
                <a:ext uri="{FF2B5EF4-FFF2-40B4-BE49-F238E27FC236}">
                  <a16:creationId xmlns:a16="http://schemas.microsoft.com/office/drawing/2014/main" id="{4022603E-DEA0-68E8-4D7F-45D32F6C9E2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693430" y="4254229"/>
              <a:ext cx="1215417" cy="1215417"/>
            </a:xfrm>
            <a:prstGeom prst="rect">
              <a:avLst/>
            </a:prstGeom>
          </p:spPr>
        </p:pic>
      </p:grpSp>
      <p:grpSp>
        <p:nvGrpSpPr>
          <p:cNvPr id="211" name="グループ化 210">
            <a:extLst>
              <a:ext uri="{FF2B5EF4-FFF2-40B4-BE49-F238E27FC236}">
                <a16:creationId xmlns:a16="http://schemas.microsoft.com/office/drawing/2014/main" id="{0EC3B051-D666-0EC5-638C-0678FB887A1B}"/>
              </a:ext>
            </a:extLst>
          </p:cNvPr>
          <p:cNvGrpSpPr/>
          <p:nvPr/>
        </p:nvGrpSpPr>
        <p:grpSpPr>
          <a:xfrm>
            <a:off x="4893577" y="9973485"/>
            <a:ext cx="1806823" cy="1034862"/>
            <a:chOff x="4930360" y="5518093"/>
            <a:chExt cx="1806823" cy="1177977"/>
          </a:xfrm>
        </p:grpSpPr>
        <p:cxnSp>
          <p:nvCxnSpPr>
            <p:cNvPr id="212" name="直線矢印コネクタ 211">
              <a:extLst>
                <a:ext uri="{FF2B5EF4-FFF2-40B4-BE49-F238E27FC236}">
                  <a16:creationId xmlns:a16="http://schemas.microsoft.com/office/drawing/2014/main" id="{5D3351AB-E4FF-A3B7-4AFE-39339F67D342}"/>
                </a:ext>
              </a:extLst>
            </p:cNvPr>
            <p:cNvCxnSpPr/>
            <p:nvPr/>
          </p:nvCxnSpPr>
          <p:spPr>
            <a:xfrm>
              <a:off x="4930360" y="5518093"/>
              <a:ext cx="0" cy="1176039"/>
            </a:xfrm>
            <a:prstGeom prst="straightConnector1">
              <a:avLst/>
            </a:prstGeom>
            <a:ln w="63500">
              <a:solidFill>
                <a:schemeClr val="tx1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直線矢印コネクタ 212">
              <a:extLst>
                <a:ext uri="{FF2B5EF4-FFF2-40B4-BE49-F238E27FC236}">
                  <a16:creationId xmlns:a16="http://schemas.microsoft.com/office/drawing/2014/main" id="{D30BD460-8748-95C5-0A71-D730AD9029AF}"/>
                </a:ext>
              </a:extLst>
            </p:cNvPr>
            <p:cNvCxnSpPr/>
            <p:nvPr/>
          </p:nvCxnSpPr>
          <p:spPr>
            <a:xfrm flipH="1">
              <a:off x="4930360" y="6696069"/>
              <a:ext cx="1806823" cy="1"/>
            </a:xfrm>
            <a:prstGeom prst="straightConnector1">
              <a:avLst/>
            </a:prstGeom>
            <a:ln w="63500">
              <a:solidFill>
                <a:schemeClr val="tx1"/>
              </a:solidFill>
              <a:headEnd type="stealth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4" name="グループ化 213">
            <a:extLst>
              <a:ext uri="{FF2B5EF4-FFF2-40B4-BE49-F238E27FC236}">
                <a16:creationId xmlns:a16="http://schemas.microsoft.com/office/drawing/2014/main" id="{ADD82FD8-F887-E66F-9872-A3C166C3C9A8}"/>
              </a:ext>
            </a:extLst>
          </p:cNvPr>
          <p:cNvGrpSpPr/>
          <p:nvPr/>
        </p:nvGrpSpPr>
        <p:grpSpPr>
          <a:xfrm>
            <a:off x="4532832" y="10474262"/>
            <a:ext cx="956466" cy="970535"/>
            <a:chOff x="12291354" y="3929974"/>
            <a:chExt cx="1617493" cy="1539672"/>
          </a:xfrm>
        </p:grpSpPr>
        <p:pic>
          <p:nvPicPr>
            <p:cNvPr id="215" name="図 214" descr="レポート ファイル データ · Pixabayの無料画像">
              <a:extLst>
                <a:ext uri="{FF2B5EF4-FFF2-40B4-BE49-F238E27FC236}">
                  <a16:creationId xmlns:a16="http://schemas.microsoft.com/office/drawing/2014/main" id="{1E244E0A-7951-9375-BC48-A045E4FE987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291354" y="3929974"/>
              <a:ext cx="1215417" cy="1215417"/>
            </a:xfrm>
            <a:prstGeom prst="rect">
              <a:avLst/>
            </a:prstGeom>
          </p:spPr>
        </p:pic>
        <p:pic>
          <p:nvPicPr>
            <p:cNvPr id="216" name="図 215" descr="レポート ファイル データ · Pixabayの無料画像">
              <a:extLst>
                <a:ext uri="{FF2B5EF4-FFF2-40B4-BE49-F238E27FC236}">
                  <a16:creationId xmlns:a16="http://schemas.microsoft.com/office/drawing/2014/main" id="{E1EF815A-75A5-001E-CF3A-022E4EDB380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82665" y="4140739"/>
              <a:ext cx="1215417" cy="1215417"/>
            </a:xfrm>
            <a:prstGeom prst="rect">
              <a:avLst/>
            </a:prstGeom>
          </p:spPr>
        </p:pic>
        <p:pic>
          <p:nvPicPr>
            <p:cNvPr id="217" name="図 216" descr="レポート ファイル データ · Pixabayの無料画像">
              <a:extLst>
                <a:ext uri="{FF2B5EF4-FFF2-40B4-BE49-F238E27FC236}">
                  <a16:creationId xmlns:a16="http://schemas.microsoft.com/office/drawing/2014/main" id="{97FA3169-E60A-E152-8CA0-DD8018D9E2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693430" y="4254229"/>
              <a:ext cx="1215417" cy="1215417"/>
            </a:xfrm>
            <a:prstGeom prst="rect">
              <a:avLst/>
            </a:prstGeom>
          </p:spPr>
        </p:pic>
      </p:grpSp>
      <p:grpSp>
        <p:nvGrpSpPr>
          <p:cNvPr id="218" name="グループ化 217">
            <a:extLst>
              <a:ext uri="{FF2B5EF4-FFF2-40B4-BE49-F238E27FC236}">
                <a16:creationId xmlns:a16="http://schemas.microsoft.com/office/drawing/2014/main" id="{EC35AC2A-B7EE-46E3-5B92-262DF8140319}"/>
              </a:ext>
            </a:extLst>
          </p:cNvPr>
          <p:cNvGrpSpPr/>
          <p:nvPr/>
        </p:nvGrpSpPr>
        <p:grpSpPr>
          <a:xfrm>
            <a:off x="6641000" y="10565702"/>
            <a:ext cx="956466" cy="970535"/>
            <a:chOff x="12291354" y="3929974"/>
            <a:chExt cx="1617493" cy="1539672"/>
          </a:xfrm>
        </p:grpSpPr>
        <p:pic>
          <p:nvPicPr>
            <p:cNvPr id="219" name="図 218" descr="レポート ファイル データ · Pixabayの無料画像">
              <a:extLst>
                <a:ext uri="{FF2B5EF4-FFF2-40B4-BE49-F238E27FC236}">
                  <a16:creationId xmlns:a16="http://schemas.microsoft.com/office/drawing/2014/main" id="{9859A61D-72E9-7166-9707-16C72A82319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291354" y="3929974"/>
              <a:ext cx="1215417" cy="1215417"/>
            </a:xfrm>
            <a:prstGeom prst="rect">
              <a:avLst/>
            </a:prstGeom>
          </p:spPr>
        </p:pic>
        <p:pic>
          <p:nvPicPr>
            <p:cNvPr id="220" name="図 219" descr="レポート ファイル データ · Pixabayの無料画像">
              <a:extLst>
                <a:ext uri="{FF2B5EF4-FFF2-40B4-BE49-F238E27FC236}">
                  <a16:creationId xmlns:a16="http://schemas.microsoft.com/office/drawing/2014/main" id="{EE29561F-C44F-A3E6-C656-BC75E49CA85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82665" y="4140739"/>
              <a:ext cx="1215417" cy="1215417"/>
            </a:xfrm>
            <a:prstGeom prst="rect">
              <a:avLst/>
            </a:prstGeom>
          </p:spPr>
        </p:pic>
        <p:pic>
          <p:nvPicPr>
            <p:cNvPr id="221" name="図 220" descr="レポート ファイル データ · Pixabayの無料画像">
              <a:extLst>
                <a:ext uri="{FF2B5EF4-FFF2-40B4-BE49-F238E27FC236}">
                  <a16:creationId xmlns:a16="http://schemas.microsoft.com/office/drawing/2014/main" id="{E314D0D8-9FD2-1D3C-02E7-C82B46B883C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693430" y="4254229"/>
              <a:ext cx="1215417" cy="1215417"/>
            </a:xfrm>
            <a:prstGeom prst="rect">
              <a:avLst/>
            </a:prstGeom>
          </p:spPr>
        </p:pic>
      </p:grpSp>
      <p:sp>
        <p:nvSpPr>
          <p:cNvPr id="161" name="四角形: 角を丸くする 160">
            <a:extLst>
              <a:ext uri="{FF2B5EF4-FFF2-40B4-BE49-F238E27FC236}">
                <a16:creationId xmlns:a16="http://schemas.microsoft.com/office/drawing/2014/main" id="{C3AD8F12-7842-D66F-398F-1C1959F32372}"/>
              </a:ext>
            </a:extLst>
          </p:cNvPr>
          <p:cNvSpPr/>
          <p:nvPr/>
        </p:nvSpPr>
        <p:spPr>
          <a:xfrm>
            <a:off x="752475" y="20129285"/>
            <a:ext cx="3067050" cy="622016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500" b="1" dirty="0">
                <a:latin typeface="HG丸ｺﾞｼｯｸM-PRO" panose="020F0400000000000000" pitchFamily="50" charset="-128"/>
                <a:ea typeface="HG丸ｺﾞｼｯｸM-PRO" panose="020F0400000000000000" pitchFamily="50" charset="-128"/>
              </a:rPr>
              <a:t>手続期限　</a:t>
            </a:r>
            <a:r>
              <a:rPr kumimoji="1" lang="en-US" altLang="ja-JP" sz="1500" b="1" dirty="0">
                <a:latin typeface="HG丸ｺﾞｼｯｸM-PRO" panose="020F0400000000000000" pitchFamily="50" charset="-128"/>
                <a:ea typeface="HG丸ｺﾞｼｯｸM-PRO" panose="020F0400000000000000" pitchFamily="50" charset="-128"/>
              </a:rPr>
              <a:t>2027</a:t>
            </a:r>
            <a:r>
              <a:rPr kumimoji="1" lang="ja-JP" altLang="en-US" sz="1500" b="1" dirty="0">
                <a:latin typeface="HG丸ｺﾞｼｯｸM-PRO" panose="020F0400000000000000" pitchFamily="50" charset="-128"/>
                <a:ea typeface="HG丸ｺﾞｼｯｸM-PRO" panose="020F0400000000000000" pitchFamily="50" charset="-128"/>
              </a:rPr>
              <a:t>年１月</a:t>
            </a:r>
            <a:r>
              <a:rPr kumimoji="1" lang="en-US" altLang="ja-JP" sz="1500" b="1" dirty="0">
                <a:latin typeface="HG丸ｺﾞｼｯｸM-PRO" panose="020F0400000000000000" pitchFamily="50" charset="-128"/>
                <a:ea typeface="HG丸ｺﾞｼｯｸM-PRO" panose="020F0400000000000000" pitchFamily="50" charset="-128"/>
              </a:rPr>
              <a:t>8</a:t>
            </a:r>
            <a:r>
              <a:rPr kumimoji="1" lang="ja-JP" altLang="en-US" sz="1500" b="1" dirty="0">
                <a:latin typeface="HG丸ｺﾞｼｯｸM-PRO" panose="020F0400000000000000" pitchFamily="50" charset="-128"/>
                <a:ea typeface="HG丸ｺﾞｼｯｸM-PRO" panose="020F0400000000000000" pitchFamily="50" charset="-128"/>
              </a:rPr>
              <a:t>日</a:t>
            </a:r>
            <a:r>
              <a:rPr kumimoji="1" lang="en-US" altLang="ja-JP" sz="1500" b="1" dirty="0">
                <a:latin typeface="HG丸ｺﾞｼｯｸM-PRO" panose="020F0400000000000000" pitchFamily="50" charset="-128"/>
                <a:ea typeface="HG丸ｺﾞｼｯｸM-PRO" panose="020F0400000000000000" pitchFamily="50" charset="-128"/>
              </a:rPr>
              <a:t>(</a:t>
            </a:r>
            <a:r>
              <a:rPr kumimoji="1" lang="ja-JP" altLang="en-US" sz="1500" b="1" dirty="0">
                <a:latin typeface="HG丸ｺﾞｼｯｸM-PRO" panose="020F0400000000000000" pitchFamily="50" charset="-128"/>
                <a:ea typeface="HG丸ｺﾞｼｯｸM-PRO" panose="020F0400000000000000" pitchFamily="50" charset="-128"/>
              </a:rPr>
              <a:t>金</a:t>
            </a:r>
            <a:r>
              <a:rPr kumimoji="1" lang="en-US" altLang="ja-JP" sz="1500" b="1" dirty="0">
                <a:latin typeface="HG丸ｺﾞｼｯｸM-PRO" panose="020F0400000000000000" pitchFamily="50" charset="-128"/>
                <a:ea typeface="HG丸ｺﾞｼｯｸM-PRO" panose="020F0400000000000000" pitchFamily="50" charset="-128"/>
              </a:rPr>
              <a:t>)</a:t>
            </a:r>
            <a:endParaRPr kumimoji="1" lang="ja-JP" altLang="en-US" sz="1500" b="1" dirty="0">
              <a:latin typeface="HG丸ｺﾞｼｯｸM-PRO" panose="020F0400000000000000" pitchFamily="50" charset="-128"/>
              <a:ea typeface="HG丸ｺﾞｼｯｸM-PRO" panose="020F0400000000000000" pitchFamily="50" charset="-128"/>
            </a:endParaRPr>
          </a:p>
        </p:txBody>
      </p:sp>
      <p:pic>
        <p:nvPicPr>
          <p:cNvPr id="107" name="図 106" descr="レポート ファイル データ · Pixabayの無料画像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4217" y="18846180"/>
            <a:ext cx="571001" cy="622016"/>
          </a:xfrm>
          <a:prstGeom prst="rect">
            <a:avLst/>
          </a:prstGeom>
        </p:spPr>
      </p:pic>
      <p:sp>
        <p:nvSpPr>
          <p:cNvPr id="168" name="テキスト ボックス 167">
            <a:extLst>
              <a:ext uri="{FF2B5EF4-FFF2-40B4-BE49-F238E27FC236}">
                <a16:creationId xmlns:a16="http://schemas.microsoft.com/office/drawing/2014/main" id="{3396F713-F016-9FCF-EF93-D81DDCEDAE6C}"/>
              </a:ext>
            </a:extLst>
          </p:cNvPr>
          <p:cNvSpPr txBox="1"/>
          <p:nvPr/>
        </p:nvSpPr>
        <p:spPr>
          <a:xfrm>
            <a:off x="12466007" y="18311460"/>
            <a:ext cx="1556470" cy="861774"/>
          </a:xfrm>
          <a:prstGeom prst="rect">
            <a:avLst/>
          </a:prstGeom>
          <a:solidFill>
            <a:schemeClr val="bg1"/>
          </a:solidFill>
          <a:ln w="63500" cmpd="dbl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kumimoji="1" lang="en-US" altLang="ja-JP" dirty="0"/>
          </a:p>
          <a:p>
            <a:pPr algn="ctr"/>
            <a:r>
              <a:rPr kumimoji="1" lang="ja-JP" altLang="en-US" sz="1400" dirty="0"/>
              <a:t>合格発表</a:t>
            </a:r>
            <a:endParaRPr kumimoji="1" lang="en-US" altLang="ja-JP" sz="1400" dirty="0"/>
          </a:p>
          <a:p>
            <a:pPr algn="ctr"/>
            <a:endParaRPr kumimoji="1" lang="en-US" altLang="ja-JP" sz="1600" dirty="0"/>
          </a:p>
        </p:txBody>
      </p:sp>
      <p:sp>
        <p:nvSpPr>
          <p:cNvPr id="189" name="四角形: 角を丸くする 188">
            <a:extLst>
              <a:ext uri="{FF2B5EF4-FFF2-40B4-BE49-F238E27FC236}">
                <a16:creationId xmlns:a16="http://schemas.microsoft.com/office/drawing/2014/main" id="{29DD62BD-FFC0-BCC2-E0ED-AD2998DFA92D}"/>
              </a:ext>
            </a:extLst>
          </p:cNvPr>
          <p:cNvSpPr/>
          <p:nvPr/>
        </p:nvSpPr>
        <p:spPr>
          <a:xfrm>
            <a:off x="14081209" y="18311459"/>
            <a:ext cx="1985293" cy="926769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600" b="1" dirty="0">
                <a:latin typeface="HG丸ｺﾞｼｯｸM-PRO" panose="020F0400000000000000" pitchFamily="50" charset="-128"/>
                <a:ea typeface="HG丸ｺﾞｼｯｸM-PRO" panose="020F0400000000000000" pitchFamily="50" charset="-128"/>
              </a:rPr>
              <a:t>12</a:t>
            </a:r>
            <a:r>
              <a:rPr kumimoji="1" lang="ja-JP" altLang="en-US" sz="1600" b="1" dirty="0">
                <a:latin typeface="HG丸ｺﾞｼｯｸM-PRO" panose="020F0400000000000000" pitchFamily="50" charset="-128"/>
                <a:ea typeface="HG丸ｺﾞｼｯｸM-PRO" panose="020F0400000000000000" pitchFamily="50" charset="-128"/>
              </a:rPr>
              <a:t>月</a:t>
            </a:r>
            <a:r>
              <a:rPr kumimoji="1" lang="en-US" altLang="ja-JP" sz="1600" b="1" dirty="0">
                <a:latin typeface="HG丸ｺﾞｼｯｸM-PRO" panose="020F0400000000000000" pitchFamily="50" charset="-128"/>
                <a:ea typeface="HG丸ｺﾞｼｯｸM-PRO" panose="020F0400000000000000" pitchFamily="50" charset="-128"/>
              </a:rPr>
              <a:t>25</a:t>
            </a:r>
            <a:r>
              <a:rPr kumimoji="1" lang="ja-JP" altLang="en-US" sz="1600" b="1" dirty="0">
                <a:latin typeface="HG丸ｺﾞｼｯｸM-PRO" panose="020F0400000000000000" pitchFamily="50" charset="-128"/>
                <a:ea typeface="HG丸ｺﾞｼｯｸM-PRO" panose="020F0400000000000000" pitchFamily="50" charset="-128"/>
              </a:rPr>
              <a:t>日</a:t>
            </a:r>
            <a:r>
              <a:rPr kumimoji="1" lang="en-US" altLang="ja-JP" sz="1600" b="1" dirty="0">
                <a:latin typeface="HG丸ｺﾞｼｯｸM-PRO" panose="020F0400000000000000" pitchFamily="50" charset="-128"/>
                <a:ea typeface="HG丸ｺﾞｼｯｸM-PRO" panose="020F0400000000000000" pitchFamily="50" charset="-128"/>
              </a:rPr>
              <a:t>(</a:t>
            </a:r>
            <a:r>
              <a:rPr kumimoji="1" lang="ja-JP" altLang="en-US" sz="1600" b="1" dirty="0">
                <a:latin typeface="HG丸ｺﾞｼｯｸM-PRO" panose="020F0400000000000000" pitchFamily="50" charset="-128"/>
                <a:ea typeface="HG丸ｺﾞｼｯｸM-PRO" panose="020F0400000000000000" pitchFamily="50" charset="-128"/>
              </a:rPr>
              <a:t>金</a:t>
            </a:r>
            <a:r>
              <a:rPr kumimoji="1" lang="en-US" altLang="ja-JP" sz="1600" b="1" dirty="0">
                <a:latin typeface="HG丸ｺﾞｼｯｸM-PRO" panose="020F0400000000000000" pitchFamily="50" charset="-128"/>
                <a:ea typeface="HG丸ｺﾞｼｯｸM-PRO" panose="020F0400000000000000" pitchFamily="50" charset="-128"/>
              </a:rPr>
              <a:t>)</a:t>
            </a:r>
            <a:endParaRPr kumimoji="1" lang="ja-JP" altLang="en-US" sz="1600" b="1" dirty="0">
              <a:latin typeface="HG丸ｺﾞｼｯｸM-PRO" panose="020F0400000000000000" pitchFamily="50" charset="-128"/>
              <a:ea typeface="HG丸ｺﾞｼｯｸM-PRO" panose="020F0400000000000000" pitchFamily="50" charset="-128"/>
            </a:endParaRPr>
          </a:p>
        </p:txBody>
      </p:sp>
      <p:sp>
        <p:nvSpPr>
          <p:cNvPr id="195" name="四角形: 角を丸くする 194">
            <a:extLst>
              <a:ext uri="{FF2B5EF4-FFF2-40B4-BE49-F238E27FC236}">
                <a16:creationId xmlns:a16="http://schemas.microsoft.com/office/drawing/2014/main" id="{BC8DB53F-8B39-45BD-A946-1181099DD326}"/>
              </a:ext>
            </a:extLst>
          </p:cNvPr>
          <p:cNvSpPr/>
          <p:nvPr/>
        </p:nvSpPr>
        <p:spPr>
          <a:xfrm>
            <a:off x="13197752" y="6554180"/>
            <a:ext cx="2642323" cy="544010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b="1" dirty="0">
                <a:latin typeface="HG丸ｺﾞｼｯｸM-PRO" panose="020F0400000000000000" pitchFamily="50" charset="-128"/>
                <a:ea typeface="HG丸ｺﾞｼｯｸM-PRO" panose="020F0400000000000000" pitchFamily="50" charset="-128"/>
              </a:rPr>
              <a:t>受付　～</a:t>
            </a:r>
            <a:r>
              <a:rPr kumimoji="1" lang="en-US" altLang="ja-JP" sz="1400" b="1" dirty="0">
                <a:latin typeface="HG丸ｺﾞｼｯｸM-PRO" panose="020F0400000000000000" pitchFamily="50" charset="-128"/>
                <a:ea typeface="HG丸ｺﾞｼｯｸM-PRO" panose="020F0400000000000000" pitchFamily="50" charset="-128"/>
              </a:rPr>
              <a:t>10</a:t>
            </a:r>
            <a:r>
              <a:rPr kumimoji="1" lang="ja-JP" altLang="en-US" sz="1400" b="1" dirty="0">
                <a:latin typeface="HG丸ｺﾞｼｯｸM-PRO" panose="020F0400000000000000" pitchFamily="50" charset="-128"/>
                <a:ea typeface="HG丸ｺﾞｼｯｸM-PRO" panose="020F0400000000000000" pitchFamily="50" charset="-128"/>
              </a:rPr>
              <a:t>月１</a:t>
            </a:r>
            <a:r>
              <a:rPr kumimoji="1" lang="en-US" altLang="ja-JP" sz="1400" b="1" dirty="0">
                <a:latin typeface="HG丸ｺﾞｼｯｸM-PRO" panose="020F0400000000000000" pitchFamily="50" charset="-128"/>
                <a:ea typeface="HG丸ｺﾞｼｯｸM-PRO" panose="020F0400000000000000" pitchFamily="50" charset="-128"/>
              </a:rPr>
              <a:t>9</a:t>
            </a:r>
            <a:r>
              <a:rPr kumimoji="1" lang="ja-JP" altLang="en-US" sz="1400" b="1" dirty="0">
                <a:latin typeface="HG丸ｺﾞｼｯｸM-PRO" panose="020F0400000000000000" pitchFamily="50" charset="-128"/>
                <a:ea typeface="HG丸ｺﾞｼｯｸM-PRO" panose="020F0400000000000000" pitchFamily="50" charset="-128"/>
              </a:rPr>
              <a:t>日（月）</a:t>
            </a:r>
          </a:p>
        </p:txBody>
      </p:sp>
      <p:sp>
        <p:nvSpPr>
          <p:cNvPr id="196" name="四角形: 角を丸くする 195">
            <a:extLst>
              <a:ext uri="{FF2B5EF4-FFF2-40B4-BE49-F238E27FC236}">
                <a16:creationId xmlns:a16="http://schemas.microsoft.com/office/drawing/2014/main" id="{6E3FAADF-F179-443A-A0DB-EFD533756AB4}"/>
              </a:ext>
            </a:extLst>
          </p:cNvPr>
          <p:cNvSpPr/>
          <p:nvPr/>
        </p:nvSpPr>
        <p:spPr>
          <a:xfrm>
            <a:off x="800100" y="11488174"/>
            <a:ext cx="3071312" cy="544010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b="1" dirty="0">
                <a:latin typeface="HG丸ｺﾞｼｯｸM-PRO" panose="020F0400000000000000" pitchFamily="50" charset="-128"/>
                <a:ea typeface="HG丸ｺﾞｼｯｸM-PRO" panose="020F0400000000000000" pitchFamily="50" charset="-128"/>
              </a:rPr>
              <a:t>選抜試験実施日</a:t>
            </a:r>
            <a:endParaRPr kumimoji="1" lang="en-US" altLang="ja-JP" sz="1600" b="1" dirty="0">
              <a:latin typeface="HG丸ｺﾞｼｯｸM-PRO" panose="020F0400000000000000" pitchFamily="50" charset="-128"/>
              <a:ea typeface="HG丸ｺﾞｼｯｸM-PRO" panose="020F0400000000000000" pitchFamily="50" charset="-128"/>
            </a:endParaRPr>
          </a:p>
          <a:p>
            <a:pPr algn="ctr"/>
            <a:r>
              <a:rPr kumimoji="1" lang="ja-JP" altLang="en-US" sz="1600" b="1" dirty="0">
                <a:latin typeface="HG丸ｺﾞｼｯｸM-PRO" panose="020F0400000000000000" pitchFamily="50" charset="-128"/>
                <a:ea typeface="HG丸ｺﾞｼｯｸM-PRO" panose="020F0400000000000000" pitchFamily="50" charset="-128"/>
              </a:rPr>
              <a:t>令和８年</a:t>
            </a:r>
            <a:r>
              <a:rPr kumimoji="1" lang="en-US" altLang="ja-JP" sz="1600" b="1" dirty="0">
                <a:latin typeface="HG丸ｺﾞｼｯｸM-PRO" panose="020F0400000000000000" pitchFamily="50" charset="-128"/>
                <a:ea typeface="HG丸ｺﾞｼｯｸM-PRO" panose="020F0400000000000000" pitchFamily="50" charset="-128"/>
              </a:rPr>
              <a:t>11</a:t>
            </a:r>
            <a:r>
              <a:rPr kumimoji="1" lang="ja-JP" altLang="en-US" sz="1600" b="1" dirty="0">
                <a:latin typeface="HG丸ｺﾞｼｯｸM-PRO" panose="020F0400000000000000" pitchFamily="50" charset="-128"/>
                <a:ea typeface="HG丸ｺﾞｼｯｸM-PRO" panose="020F0400000000000000" pitchFamily="50" charset="-128"/>
              </a:rPr>
              <a:t>月</a:t>
            </a:r>
            <a:r>
              <a:rPr kumimoji="1" lang="en-US" altLang="ja-JP" sz="1600" b="1" dirty="0">
                <a:latin typeface="HG丸ｺﾞｼｯｸM-PRO" panose="020F0400000000000000" pitchFamily="50" charset="-128"/>
                <a:ea typeface="HG丸ｺﾞｼｯｸM-PRO" panose="020F0400000000000000" pitchFamily="50" charset="-128"/>
              </a:rPr>
              <a:t>21</a:t>
            </a:r>
            <a:r>
              <a:rPr kumimoji="1" lang="ja-JP" altLang="en-US" sz="1600" b="1" dirty="0">
                <a:latin typeface="HG丸ｺﾞｼｯｸM-PRO" panose="020F0400000000000000" pitchFamily="50" charset="-128"/>
                <a:ea typeface="HG丸ｺﾞｼｯｸM-PRO" panose="020F0400000000000000" pitchFamily="50" charset="-128"/>
              </a:rPr>
              <a:t>日</a:t>
            </a:r>
          </a:p>
        </p:txBody>
      </p:sp>
      <p:sp>
        <p:nvSpPr>
          <p:cNvPr id="197" name="テキスト ボックス 196">
            <a:extLst>
              <a:ext uri="{FF2B5EF4-FFF2-40B4-BE49-F238E27FC236}">
                <a16:creationId xmlns:a16="http://schemas.microsoft.com/office/drawing/2014/main" id="{4203B235-9152-4F47-A9E0-BEFF83AC31CF}"/>
              </a:ext>
            </a:extLst>
          </p:cNvPr>
          <p:cNvSpPr txBox="1"/>
          <p:nvPr/>
        </p:nvSpPr>
        <p:spPr>
          <a:xfrm>
            <a:off x="11927152" y="3477133"/>
            <a:ext cx="2322248" cy="715581"/>
          </a:xfrm>
          <a:prstGeom prst="rect">
            <a:avLst/>
          </a:prstGeom>
          <a:solidFill>
            <a:schemeClr val="bg1"/>
          </a:solidFill>
          <a:ln w="63500" cmpd="dbl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kumimoji="1" lang="en-US" altLang="ja-JP" sz="1600" dirty="0"/>
          </a:p>
          <a:p>
            <a:pPr algn="ctr"/>
            <a:r>
              <a:rPr kumimoji="1" lang="ja-JP" altLang="en-US" sz="1400" dirty="0"/>
              <a:t>自治体推薦協力のお願い</a:t>
            </a:r>
            <a:endParaRPr kumimoji="1" lang="en-US" altLang="ja-JP" sz="1400" dirty="0"/>
          </a:p>
          <a:p>
            <a:pPr algn="ctr"/>
            <a:endParaRPr kumimoji="1" lang="en-US" altLang="ja-JP" sz="1050" dirty="0"/>
          </a:p>
        </p:txBody>
      </p:sp>
      <p:sp>
        <p:nvSpPr>
          <p:cNvPr id="198" name="テキスト ボックス 197">
            <a:extLst>
              <a:ext uri="{FF2B5EF4-FFF2-40B4-BE49-F238E27FC236}">
                <a16:creationId xmlns:a16="http://schemas.microsoft.com/office/drawing/2014/main" id="{DE6F26A4-7F8C-471D-90F5-1DA4DB8E32F0}"/>
              </a:ext>
            </a:extLst>
          </p:cNvPr>
          <p:cNvSpPr txBox="1"/>
          <p:nvPr/>
        </p:nvSpPr>
        <p:spPr>
          <a:xfrm>
            <a:off x="11927152" y="2543683"/>
            <a:ext cx="2341298" cy="746358"/>
          </a:xfrm>
          <a:prstGeom prst="rect">
            <a:avLst/>
          </a:prstGeom>
          <a:solidFill>
            <a:schemeClr val="bg1"/>
          </a:solidFill>
          <a:ln w="63500" cmpd="dbl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kumimoji="1" lang="en-US" altLang="ja-JP" sz="1600" dirty="0"/>
          </a:p>
          <a:p>
            <a:pPr algn="ctr"/>
            <a:r>
              <a:rPr kumimoji="1" lang="ja-JP" altLang="en-US" sz="1600" dirty="0"/>
              <a:t>学生募集要項送付</a:t>
            </a:r>
            <a:endParaRPr kumimoji="1" lang="en-US" altLang="ja-JP" sz="1600" dirty="0"/>
          </a:p>
          <a:p>
            <a:pPr algn="ctr"/>
            <a:endParaRPr kumimoji="1" lang="en-US" altLang="ja-JP" sz="1050" dirty="0"/>
          </a:p>
        </p:txBody>
      </p:sp>
      <p:sp>
        <p:nvSpPr>
          <p:cNvPr id="199" name="テキスト ボックス 198">
            <a:extLst>
              <a:ext uri="{FF2B5EF4-FFF2-40B4-BE49-F238E27FC236}">
                <a16:creationId xmlns:a16="http://schemas.microsoft.com/office/drawing/2014/main" id="{30FB4DC6-3D4C-4E70-8138-42D1ABAC171B}"/>
              </a:ext>
            </a:extLst>
          </p:cNvPr>
          <p:cNvSpPr txBox="1"/>
          <p:nvPr/>
        </p:nvSpPr>
        <p:spPr>
          <a:xfrm>
            <a:off x="11927151" y="4801108"/>
            <a:ext cx="2350823" cy="931024"/>
          </a:xfrm>
          <a:prstGeom prst="rect">
            <a:avLst/>
          </a:prstGeom>
          <a:solidFill>
            <a:schemeClr val="bg1"/>
          </a:solidFill>
          <a:ln w="63500" cmpd="dbl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kumimoji="1" lang="en-US" altLang="ja-JP" sz="1600" dirty="0"/>
          </a:p>
          <a:p>
            <a:pPr algn="ctr"/>
            <a:r>
              <a:rPr kumimoji="1" lang="ja-JP" altLang="en-US" sz="1400" dirty="0"/>
              <a:t>学生募集要項による周知</a:t>
            </a:r>
            <a:endParaRPr kumimoji="1" lang="en-US" altLang="ja-JP" sz="1400" dirty="0"/>
          </a:p>
          <a:p>
            <a:pPr algn="ctr"/>
            <a:r>
              <a:rPr kumimoji="1" lang="ja-JP" altLang="en-US" sz="1400" dirty="0"/>
              <a:t>（本学</a:t>
            </a:r>
            <a:r>
              <a:rPr kumimoji="1" lang="en-US" altLang="ja-JP" sz="1400" dirty="0"/>
              <a:t>HP</a:t>
            </a:r>
            <a:r>
              <a:rPr kumimoji="1" lang="ja-JP" altLang="en-US" sz="1400" dirty="0"/>
              <a:t>）</a:t>
            </a:r>
            <a:endParaRPr kumimoji="1" lang="en-US" altLang="ja-JP" sz="1400" dirty="0"/>
          </a:p>
          <a:p>
            <a:pPr algn="ctr"/>
            <a:endParaRPr kumimoji="1" lang="en-US" altLang="ja-JP" sz="1050" dirty="0"/>
          </a:p>
        </p:txBody>
      </p:sp>
      <p:grpSp>
        <p:nvGrpSpPr>
          <p:cNvPr id="222" name="グループ化 221">
            <a:extLst>
              <a:ext uri="{FF2B5EF4-FFF2-40B4-BE49-F238E27FC236}">
                <a16:creationId xmlns:a16="http://schemas.microsoft.com/office/drawing/2014/main" id="{3D1B9EEE-6DA6-488B-881B-055F2943A101}"/>
              </a:ext>
            </a:extLst>
          </p:cNvPr>
          <p:cNvGrpSpPr/>
          <p:nvPr/>
        </p:nvGrpSpPr>
        <p:grpSpPr>
          <a:xfrm>
            <a:off x="6954024" y="14999615"/>
            <a:ext cx="759895" cy="787960"/>
            <a:chOff x="12291354" y="3929974"/>
            <a:chExt cx="1617493" cy="1539672"/>
          </a:xfrm>
        </p:grpSpPr>
        <p:pic>
          <p:nvPicPr>
            <p:cNvPr id="223" name="図 222" descr="レポート ファイル データ · Pixabayの無料画像">
              <a:extLst>
                <a:ext uri="{FF2B5EF4-FFF2-40B4-BE49-F238E27FC236}">
                  <a16:creationId xmlns:a16="http://schemas.microsoft.com/office/drawing/2014/main" id="{2414E4F8-6C57-438C-9E2A-E1AD53A1AE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291354" y="3929974"/>
              <a:ext cx="1215417" cy="1215417"/>
            </a:xfrm>
            <a:prstGeom prst="rect">
              <a:avLst/>
            </a:prstGeom>
          </p:spPr>
        </p:pic>
        <p:pic>
          <p:nvPicPr>
            <p:cNvPr id="224" name="図 223" descr="レポート ファイル データ · Pixabayの無料画像">
              <a:extLst>
                <a:ext uri="{FF2B5EF4-FFF2-40B4-BE49-F238E27FC236}">
                  <a16:creationId xmlns:a16="http://schemas.microsoft.com/office/drawing/2014/main" id="{32465F48-7A8B-4D59-9C8D-8AA124FD0D3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82665" y="4140739"/>
              <a:ext cx="1215417" cy="1215417"/>
            </a:xfrm>
            <a:prstGeom prst="rect">
              <a:avLst/>
            </a:prstGeom>
          </p:spPr>
        </p:pic>
        <p:pic>
          <p:nvPicPr>
            <p:cNvPr id="225" name="図 224" descr="レポート ファイル データ · Pixabayの無料画像">
              <a:extLst>
                <a:ext uri="{FF2B5EF4-FFF2-40B4-BE49-F238E27FC236}">
                  <a16:creationId xmlns:a16="http://schemas.microsoft.com/office/drawing/2014/main" id="{559E2CB5-B334-4217-B8F1-67D9A38F58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693430" y="4254229"/>
              <a:ext cx="1215417" cy="12154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622058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B993FB9AD1C52F48BA4E2148FEE794AD" ma:contentTypeVersion="13" ma:contentTypeDescription="新しいドキュメントを作成します。" ma:contentTypeScope="" ma:versionID="efd863e0d4a262f9af03f06e4ec64a7c">
  <xsd:schema xmlns:xsd="http://www.w3.org/2001/XMLSchema" xmlns:xs="http://www.w3.org/2001/XMLSchema" xmlns:p="http://schemas.microsoft.com/office/2006/metadata/properties" xmlns:ns2="de763dbd-b4ec-43ef-99c6-52a71b8dbbd0" xmlns:ns3="0c367472-4b23-49cd-bb14-86ca4feecfb3" targetNamespace="http://schemas.microsoft.com/office/2006/metadata/properties" ma:root="true" ma:fieldsID="7799ddca39e76b999ada1e02192eccb8" ns2:_="" ns3:_="">
    <xsd:import namespace="de763dbd-b4ec-43ef-99c6-52a71b8dbbd0"/>
    <xsd:import namespace="0c367472-4b23-49cd-bb14-86ca4feecfb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763dbd-b4ec-43ef-99c6-52a71b8dbbd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画像タグ" ma:readOnly="false" ma:fieldId="{5cf76f15-5ced-4ddc-b409-7134ff3c332f}" ma:taxonomyMulti="true" ma:sspId="545f7474-30af-4413-aa28-398f595c731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c367472-4b23-49cd-bb14-86ca4feecfb3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d5ac2414-cd88-4526-bfed-737f824b2173}" ma:internalName="TaxCatchAll" ma:showField="CatchAllData" ma:web="0c367472-4b23-49cd-bb14-86ca4feecfb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e763dbd-b4ec-43ef-99c6-52a71b8dbbd0">
      <Terms xmlns="http://schemas.microsoft.com/office/infopath/2007/PartnerControls"/>
    </lcf76f155ced4ddcb4097134ff3c332f>
    <TaxCatchAll xmlns="0c367472-4b23-49cd-bb14-86ca4feecfb3" xsi:nil="true"/>
  </documentManagement>
</p:properties>
</file>

<file path=customXml/itemProps1.xml><?xml version="1.0" encoding="utf-8"?>
<ds:datastoreItem xmlns:ds="http://schemas.openxmlformats.org/officeDocument/2006/customXml" ds:itemID="{484ABE55-AAF8-401D-810E-1C9B7C2798B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e763dbd-b4ec-43ef-99c6-52a71b8dbbd0"/>
    <ds:schemaRef ds:uri="0c367472-4b23-49cd-bb14-86ca4feecfb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818EAD1-1340-4C3D-8DD3-BFD0EE9DB37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2D15D7B-7E16-4BED-BBCB-8F44990A9E31}">
  <ds:schemaRefs>
    <ds:schemaRef ds:uri="http://purl.org/dc/elements/1.1/"/>
    <ds:schemaRef ds:uri="de763dbd-b4ec-43ef-99c6-52a71b8dbbd0"/>
    <ds:schemaRef ds:uri="http://schemas.microsoft.com/office/2006/documentManagement/types"/>
    <ds:schemaRef ds:uri="0c367472-4b23-49cd-bb14-86ca4feecfb3"/>
    <ds:schemaRef ds:uri="http://purl.org/dc/dcmitype/"/>
    <ds:schemaRef ds:uri="http://purl.org/dc/terms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709</TotalTime>
  <Words>378</Words>
  <Application>Microsoft Office PowerPoint</Application>
  <PresentationFormat>ユーザー設定</PresentationFormat>
  <Paragraphs>88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HG丸ｺﾞｼｯｸM-PRO</vt:lpstr>
      <vt:lpstr>Arial</vt:lpstr>
      <vt:lpstr>Calibri</vt:lpstr>
      <vt:lpstr>Calibri Light</vt:lpstr>
      <vt:lpstr>Office テーマ</vt:lpstr>
      <vt:lpstr>PowerPoint プレゼンテーション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秋山 賢一</dc:creator>
  <cp:lastModifiedBy>髙井正之</cp:lastModifiedBy>
  <cp:revision>65</cp:revision>
  <cp:lastPrinted>2026-07-17T05:57:07Z</cp:lastPrinted>
  <dcterms:created xsi:type="dcterms:W3CDTF">2020-12-13T02:22:17Z</dcterms:created>
  <dcterms:modified xsi:type="dcterms:W3CDTF">2026-07-23T00:39:08Z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0x010100B993FB9AD1C52F48BA4E2148FEE794AD</vt:lpwstr>
  </property>
</Properties>
</file>