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749804-9F4F-4908-B794-1AE6EEBDE69E}" v="13" dt="2023-07-11T08:31:09.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0" d="100"/>
          <a:sy n="110" d="100"/>
        </p:scale>
        <p:origin x="63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B9324CD-3BEE-648D-0D58-2060370EE6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050"/>
            <a:ext cx="12192000" cy="6819900"/>
          </a:xfrm>
          <a:prstGeom prst="rect">
            <a:avLst/>
          </a:prstGeom>
        </p:spPr>
      </p:pic>
    </p:spTree>
    <p:extLst>
      <p:ext uri="{BB962C8B-B14F-4D97-AF65-F5344CB8AC3E}">
        <p14:creationId xmlns:p14="http://schemas.microsoft.com/office/powerpoint/2010/main" val="2024107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18939-FF7D-EC9B-8796-5C942B8B66C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F9297F-036D-CE5B-F944-FF874E800A9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5A20CFA-B0D9-E9CF-88A6-9786082D1AAA}"/>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5" name="フッター プレースホルダー 4">
            <a:extLst>
              <a:ext uri="{FF2B5EF4-FFF2-40B4-BE49-F238E27FC236}">
                <a16:creationId xmlns:a16="http://schemas.microsoft.com/office/drawing/2014/main" id="{AEE50D82-348C-3C64-3E62-F83D98FD20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AD63456-66BB-69BE-48F2-0B0D8890B1F0}"/>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2547993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183C20-F803-254C-836B-06E7897B88E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5158A82-7E7E-2BE4-CF55-CDF4DC2868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1A7E326-B81B-65DA-34A9-3AA46DBB658E}"/>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5" name="フッター プレースホルダー 4">
            <a:extLst>
              <a:ext uri="{FF2B5EF4-FFF2-40B4-BE49-F238E27FC236}">
                <a16:creationId xmlns:a16="http://schemas.microsoft.com/office/drawing/2014/main" id="{17D4DFC3-38FD-FFD0-FA77-31D93697938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D824DD-68DE-536E-AC1E-5A23E7A74708}"/>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215808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C0271E-3E5A-9288-446E-5764F9BF712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68F37E-F110-5989-6D8B-65B9C93FB4F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DB57955-AA3F-97C6-2647-63DC5FDFFEA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4DE5E88-3AB8-B18A-9F45-B6CDF11C5B06}"/>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6" name="フッター プレースホルダー 5">
            <a:extLst>
              <a:ext uri="{FF2B5EF4-FFF2-40B4-BE49-F238E27FC236}">
                <a16:creationId xmlns:a16="http://schemas.microsoft.com/office/drawing/2014/main" id="{CC2EDC5F-5FAB-7389-9572-15ABB08084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D472B57-C22F-F469-2148-233A2D0F680E}"/>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22913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48305A-0C0F-6789-D92A-329B2D6B2C0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F7107F5-830E-3D7A-4975-0A4643D391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9EB303A-3CAD-94E1-9869-E7EC8D02E83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85A59D6-935F-E0DB-C142-AC7701E8E4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1B690806-D64F-64A8-172C-48300ED5B3E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457BDF4-2BE0-B5DC-DC67-F75248B75C12}"/>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8" name="フッター プレースホルダー 7">
            <a:extLst>
              <a:ext uri="{FF2B5EF4-FFF2-40B4-BE49-F238E27FC236}">
                <a16:creationId xmlns:a16="http://schemas.microsoft.com/office/drawing/2014/main" id="{3E883625-CC84-9B5D-4EA1-8C22FA8AC38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D52E982-99FA-F73A-4BC3-652888D5FA5C}"/>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202386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CFAC74-A391-830E-F933-B7870C6B430E}"/>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5DB7CA9-5394-3F7A-C9D3-7A162A4EC0CA}"/>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4" name="フッター プレースホルダー 3">
            <a:extLst>
              <a:ext uri="{FF2B5EF4-FFF2-40B4-BE49-F238E27FC236}">
                <a16:creationId xmlns:a16="http://schemas.microsoft.com/office/drawing/2014/main" id="{7B80B5FE-4714-FA64-773E-E488F8DA4D5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6C8499C-5CD4-FA19-7BC0-FC084C074768}"/>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46096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1B7F875-30B2-0CB1-6656-70EC72C65A0A}"/>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3" name="フッター プレースホルダー 2">
            <a:extLst>
              <a:ext uri="{FF2B5EF4-FFF2-40B4-BE49-F238E27FC236}">
                <a16:creationId xmlns:a16="http://schemas.microsoft.com/office/drawing/2014/main" id="{6F14805E-8B4E-3C79-2CBD-18A5FAD6295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E2CA135-9906-0FEA-5A95-B44DBD95B6FB}"/>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229666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EDB67D-6BB0-E92B-62B3-1B540B0C7EE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5DE12DE-A6EC-0EFD-B421-2285B9BE07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5448AFC-7899-9032-A50A-9CD9FB87B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3359F61-02BF-22C9-1791-63B55FC618CC}"/>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6" name="フッター プレースホルダー 5">
            <a:extLst>
              <a:ext uri="{FF2B5EF4-FFF2-40B4-BE49-F238E27FC236}">
                <a16:creationId xmlns:a16="http://schemas.microsoft.com/office/drawing/2014/main" id="{C83F447D-338C-82B6-0B5C-28EED37A93B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3C67423-49BF-3A8F-0CC8-5AFD2E27D5F4}"/>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953582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25F565-A5DB-2B01-4927-C90FA6E7E8E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C4B8C7B-C687-765F-7413-57DC092869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A2610D3-E26F-39C8-54C0-004DDCA636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9BD0CAA-B695-B6C0-493E-D6B793B63BD0}"/>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6" name="フッター プレースホルダー 5">
            <a:extLst>
              <a:ext uri="{FF2B5EF4-FFF2-40B4-BE49-F238E27FC236}">
                <a16:creationId xmlns:a16="http://schemas.microsoft.com/office/drawing/2014/main" id="{6EC894F4-EB08-C7FA-7ED2-B9DAA1DEE1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B51DE77-E601-4A80-62FE-652E7A5F1A2F}"/>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576285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1DC4C2-C164-CDD1-10CD-F2208BAB9CF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CE68280-B4FE-78B7-4A43-886B3464529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23D56D-2545-0DA9-270F-5CB7CC1E94A4}"/>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5" name="フッター プレースホルダー 4">
            <a:extLst>
              <a:ext uri="{FF2B5EF4-FFF2-40B4-BE49-F238E27FC236}">
                <a16:creationId xmlns:a16="http://schemas.microsoft.com/office/drawing/2014/main" id="{7B17C3E6-1ECF-6080-4A59-0285753EF23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4E3377C-6526-72ED-6537-C42B613F3F60}"/>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96017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29DBB0C-44B0-50A4-F89A-CDA182B9BD1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5D29DAD-BA1B-009C-D283-C82F1A9E58D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FA0CC76-0542-C572-9E4D-4BEA0D5B727C}"/>
              </a:ext>
            </a:extLst>
          </p:cNvPr>
          <p:cNvSpPr>
            <a:spLocks noGrp="1"/>
          </p:cNvSpPr>
          <p:nvPr>
            <p:ph type="dt" sz="half" idx="10"/>
          </p:nvPr>
        </p:nvSpPr>
        <p:spPr/>
        <p:txBody>
          <a:bodyPr/>
          <a:lstStyle/>
          <a:p>
            <a:fld id="{6F85148B-6B82-4588-A6E0-3C4818890555}" type="datetimeFigureOut">
              <a:rPr kumimoji="1" lang="ja-JP" altLang="en-US" smtClean="0"/>
              <a:t>2026/7/23</a:t>
            </a:fld>
            <a:endParaRPr kumimoji="1" lang="ja-JP" altLang="en-US"/>
          </a:p>
        </p:txBody>
      </p:sp>
      <p:sp>
        <p:nvSpPr>
          <p:cNvPr id="5" name="フッター プレースホルダー 4">
            <a:extLst>
              <a:ext uri="{FF2B5EF4-FFF2-40B4-BE49-F238E27FC236}">
                <a16:creationId xmlns:a16="http://schemas.microsoft.com/office/drawing/2014/main" id="{DB5239EF-9180-BA4A-061A-F6203EF29E0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BC6F84-CF70-1E9D-54A2-B12210F2AE8F}"/>
              </a:ext>
            </a:extLst>
          </p:cNvPr>
          <p:cNvSpPr>
            <a:spLocks noGrp="1"/>
          </p:cNvSpPr>
          <p:nvPr>
            <p:ph type="sldNum" sz="quarter" idx="12"/>
          </p:nvPr>
        </p:nvSpPr>
        <p:spPr/>
        <p:txBody>
          <a:body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194764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8A7A8B0-0675-A75B-6A68-A58F0A898B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1F1AC6F-B34D-CB9B-2315-8935713D69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64E0DB-F553-195B-5C25-0DD0D29C1A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5148B-6B82-4588-A6E0-3C4818890555}" type="datetimeFigureOut">
              <a:rPr kumimoji="1" lang="ja-JP" altLang="en-US" smtClean="0"/>
              <a:t>2026/7/23</a:t>
            </a:fld>
            <a:endParaRPr kumimoji="1" lang="ja-JP" altLang="en-US"/>
          </a:p>
        </p:txBody>
      </p:sp>
      <p:sp>
        <p:nvSpPr>
          <p:cNvPr id="5" name="フッター プレースホルダー 4">
            <a:extLst>
              <a:ext uri="{FF2B5EF4-FFF2-40B4-BE49-F238E27FC236}">
                <a16:creationId xmlns:a16="http://schemas.microsoft.com/office/drawing/2014/main" id="{19455B24-8E2D-B6E6-30CA-1ADB62B7D1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DB8398E-A436-0A51-30AA-64250856D3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58620-AB29-4D26-8A77-500760C4F49E}" type="slidenum">
              <a:rPr kumimoji="1" lang="ja-JP" altLang="en-US" smtClean="0"/>
              <a:t>‹#›</a:t>
            </a:fld>
            <a:endParaRPr kumimoji="1" lang="ja-JP" altLang="en-US"/>
          </a:p>
        </p:txBody>
      </p:sp>
    </p:spTree>
    <p:extLst>
      <p:ext uri="{BB962C8B-B14F-4D97-AF65-F5344CB8AC3E}">
        <p14:creationId xmlns:p14="http://schemas.microsoft.com/office/powerpoint/2010/main" val="1909201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04FB62E-1B2A-23FF-83F4-BFB15779D778}"/>
              </a:ext>
            </a:extLst>
          </p:cNvPr>
          <p:cNvSpPr txBox="1"/>
          <p:nvPr/>
        </p:nvSpPr>
        <p:spPr>
          <a:xfrm>
            <a:off x="2269066" y="224714"/>
            <a:ext cx="8365067" cy="954107"/>
          </a:xfrm>
          <a:prstGeom prst="rect">
            <a:avLst/>
          </a:prstGeom>
          <a:noFill/>
        </p:spPr>
        <p:txBody>
          <a:bodyPr wrap="square" rtlCol="0">
            <a:spAutoFit/>
          </a:bodyPr>
          <a:lstStyle/>
          <a:p>
            <a:r>
              <a:rPr lang="en-US" altLang="ja-JP" sz="2800" b="1" dirty="0">
                <a:solidFill>
                  <a:schemeClr val="bg1"/>
                </a:solidFill>
                <a:latin typeface="HG丸ｺﾞｼｯｸM-PRO" panose="020F0400000000000000" pitchFamily="50" charset="-128"/>
                <a:ea typeface="HG丸ｺﾞｼｯｸM-PRO" panose="020F0400000000000000" pitchFamily="50" charset="-128"/>
              </a:rPr>
              <a:t>2027</a:t>
            </a:r>
            <a:r>
              <a:rPr lang="ja-JP" altLang="en-US" sz="2800" b="1" dirty="0">
                <a:solidFill>
                  <a:schemeClr val="bg1"/>
                </a:solidFill>
                <a:latin typeface="HG丸ｺﾞｼｯｸM-PRO" panose="020F0400000000000000" pitchFamily="50" charset="-128"/>
                <a:ea typeface="HG丸ｺﾞｼｯｸM-PRO" panose="020F0400000000000000" pitchFamily="50" charset="-128"/>
              </a:rPr>
              <a:t>年度佐久大学人間福祉学部　学生募集要項</a:t>
            </a:r>
            <a:endParaRPr lang="en-US" altLang="ja-JP" sz="2800" b="1" dirty="0">
              <a:solidFill>
                <a:schemeClr val="bg1"/>
              </a:solidFill>
              <a:latin typeface="HG丸ｺﾞｼｯｸM-PRO" panose="020F0400000000000000" pitchFamily="50" charset="-128"/>
              <a:ea typeface="HG丸ｺﾞｼｯｸM-PRO" panose="020F0400000000000000" pitchFamily="50" charset="-128"/>
            </a:endParaRPr>
          </a:p>
          <a:p>
            <a:r>
              <a:rPr lang="ja-JP" altLang="en-US" sz="2800" b="1" dirty="0">
                <a:solidFill>
                  <a:schemeClr val="bg1"/>
                </a:solidFill>
                <a:latin typeface="HG丸ｺﾞｼｯｸM-PRO" panose="020F0400000000000000" pitchFamily="50" charset="-128"/>
                <a:ea typeface="HG丸ｺﾞｼｯｸM-PRO" panose="020F0400000000000000" pitchFamily="50" charset="-128"/>
              </a:rPr>
              <a:t>　  総合型選抜市町村制（長和町推薦）</a:t>
            </a:r>
          </a:p>
        </p:txBody>
      </p:sp>
      <p:sp>
        <p:nvSpPr>
          <p:cNvPr id="10" name="四角形: 角を丸くする 9">
            <a:extLst>
              <a:ext uri="{FF2B5EF4-FFF2-40B4-BE49-F238E27FC236}">
                <a16:creationId xmlns:a16="http://schemas.microsoft.com/office/drawing/2014/main" id="{B751EA46-0D6F-6852-3921-BE674659B5D5}"/>
              </a:ext>
            </a:extLst>
          </p:cNvPr>
          <p:cNvSpPr/>
          <p:nvPr/>
        </p:nvSpPr>
        <p:spPr>
          <a:xfrm>
            <a:off x="243840" y="1201033"/>
            <a:ext cx="11800113" cy="661202"/>
          </a:xfrm>
          <a:prstGeom prst="roundRect">
            <a:avLst>
              <a:gd name="adj" fmla="val 9133"/>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2E19808-FC55-B7FB-CF3E-AA9C1225DC55}"/>
              </a:ext>
            </a:extLst>
          </p:cNvPr>
          <p:cNvSpPr txBox="1"/>
          <p:nvPr/>
        </p:nvSpPr>
        <p:spPr>
          <a:xfrm>
            <a:off x="148047" y="1241552"/>
            <a:ext cx="11982993" cy="620683"/>
          </a:xfrm>
          <a:prstGeom prst="rect">
            <a:avLst/>
          </a:prstGeom>
          <a:noFill/>
        </p:spPr>
        <p:txBody>
          <a:bodyPr wrap="square">
            <a:spAutoFit/>
          </a:bodyPr>
          <a:lstStyle/>
          <a:p>
            <a:pPr>
              <a:lnSpc>
                <a:spcPts val="2200"/>
              </a:lnSpc>
            </a:pPr>
            <a:r>
              <a:rPr lang="ja-JP" altLang="en-US" b="1" dirty="0">
                <a:latin typeface="HG丸ｺﾞｼｯｸM-PRO" panose="020F0400000000000000" pitchFamily="50" charset="-128"/>
                <a:ea typeface="HG丸ｺﾞｼｯｸM-PRO" panose="020F0400000000000000" pitchFamily="50" charset="-128"/>
              </a:rPr>
              <a:t>　</a:t>
            </a:r>
            <a:r>
              <a:rPr lang="ja-JP" altLang="en-US" sz="1600" b="1" dirty="0">
                <a:latin typeface="HG丸ｺﾞｼｯｸM-PRO" panose="020F0400000000000000" pitchFamily="50" charset="-128"/>
                <a:ea typeface="HG丸ｺﾞｼｯｸM-PRO" panose="020F0400000000000000" pitchFamily="50" charset="-128"/>
              </a:rPr>
              <a:t>国家資格である社会福祉士や精神保健福祉士の受験資格を得ることができる佐久大学人間福祉学部人間福祉学科では、地域社会で活躍できる人材育成を目的に長和町が推薦者を決める「市町村制（自治体推薦）」の入学試験受験者を募集します。</a:t>
            </a:r>
          </a:p>
        </p:txBody>
      </p:sp>
      <p:sp>
        <p:nvSpPr>
          <p:cNvPr id="11" name="四角形: 角を丸くする 10">
            <a:extLst>
              <a:ext uri="{FF2B5EF4-FFF2-40B4-BE49-F238E27FC236}">
                <a16:creationId xmlns:a16="http://schemas.microsoft.com/office/drawing/2014/main" id="{D8CC6768-6612-7E4D-23C5-F9CCB9307867}"/>
              </a:ext>
            </a:extLst>
          </p:cNvPr>
          <p:cNvSpPr/>
          <p:nvPr/>
        </p:nvSpPr>
        <p:spPr>
          <a:xfrm>
            <a:off x="816077" y="1899179"/>
            <a:ext cx="10825318" cy="4421684"/>
          </a:xfrm>
          <a:prstGeom prst="roundRect">
            <a:avLst>
              <a:gd name="adj" fmla="val 2681"/>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736E8AD7-BA82-C066-546B-6149EDE77C3D}"/>
              </a:ext>
            </a:extLst>
          </p:cNvPr>
          <p:cNvSpPr txBox="1"/>
          <p:nvPr/>
        </p:nvSpPr>
        <p:spPr>
          <a:xfrm>
            <a:off x="780361" y="1924966"/>
            <a:ext cx="10987996" cy="4415504"/>
          </a:xfrm>
          <a:prstGeom prst="rect">
            <a:avLst/>
          </a:prstGeom>
          <a:noFill/>
        </p:spPr>
        <p:txBody>
          <a:bodyPr wrap="square" lIns="91440" tIns="45720" rIns="91440" bIns="45720" anchor="t">
            <a:spAutoFit/>
          </a:bodyPr>
          <a:lstStyle/>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◆募集学部・学科　人間福祉学部人間福祉学科</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◆募　集　人　数　若干名</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◆出　願　期　間　</a:t>
            </a:r>
            <a:r>
              <a:rPr lang="en-US" altLang="ja-JP" sz="1400" b="1" dirty="0">
                <a:latin typeface="HG丸ｺﾞｼｯｸM-PRO" panose="020F0400000000000000" pitchFamily="50" charset="-128"/>
                <a:ea typeface="HG丸ｺﾞｼｯｸM-PRO" panose="020F0400000000000000" pitchFamily="50" charset="-128"/>
              </a:rPr>
              <a:t>2026</a:t>
            </a:r>
            <a:r>
              <a:rPr lang="ja-JP" altLang="en-US" sz="1400" b="1" dirty="0">
                <a:latin typeface="HG丸ｺﾞｼｯｸM-PRO" panose="020F0400000000000000" pitchFamily="50" charset="-128"/>
                <a:ea typeface="HG丸ｺﾞｼｯｸM-PRO" panose="020F0400000000000000" pitchFamily="50" charset="-128"/>
              </a:rPr>
              <a:t>年</a:t>
            </a:r>
            <a:r>
              <a:rPr lang="en-US" altLang="ja-JP" sz="1400" b="1" dirty="0">
                <a:latin typeface="HG丸ｺﾞｼｯｸM-PRO" panose="020F0400000000000000" pitchFamily="50" charset="-128"/>
                <a:ea typeface="HG丸ｺﾞｼｯｸM-PRO" panose="020F0400000000000000" pitchFamily="50" charset="-128"/>
              </a:rPr>
              <a:t>11</a:t>
            </a:r>
            <a:r>
              <a:rPr lang="ja-JP" altLang="en-US" sz="1400" b="1" dirty="0">
                <a:latin typeface="HG丸ｺﾞｼｯｸM-PRO" panose="020F0400000000000000" pitchFamily="50" charset="-128"/>
                <a:ea typeface="HG丸ｺﾞｼｯｸM-PRO" panose="020F0400000000000000" pitchFamily="50" charset="-128"/>
              </a:rPr>
              <a:t>月２日（月）～</a:t>
            </a:r>
            <a:r>
              <a:rPr lang="en-US" altLang="ja-JP" sz="1400" b="1" dirty="0">
                <a:latin typeface="HG丸ｺﾞｼｯｸM-PRO" panose="020F0400000000000000" pitchFamily="50" charset="-128"/>
                <a:ea typeface="HG丸ｺﾞｼｯｸM-PRO" panose="020F0400000000000000" pitchFamily="50" charset="-128"/>
              </a:rPr>
              <a:t>2026</a:t>
            </a:r>
            <a:r>
              <a:rPr lang="ja-JP" altLang="en-US" sz="1400" b="1" dirty="0">
                <a:latin typeface="HG丸ｺﾞｼｯｸM-PRO" panose="020F0400000000000000" pitchFamily="50" charset="-128"/>
                <a:ea typeface="HG丸ｺﾞｼｯｸM-PRO" panose="020F0400000000000000" pitchFamily="50" charset="-128"/>
              </a:rPr>
              <a:t>年</a:t>
            </a:r>
            <a:r>
              <a:rPr lang="en-US" altLang="ja-JP" sz="1400" b="1" dirty="0">
                <a:latin typeface="HG丸ｺﾞｼｯｸM-PRO" panose="020F0400000000000000" pitchFamily="50" charset="-128"/>
                <a:ea typeface="HG丸ｺﾞｼｯｸM-PRO" panose="020F0400000000000000" pitchFamily="50" charset="-128"/>
              </a:rPr>
              <a:t>11</a:t>
            </a:r>
            <a:r>
              <a:rPr lang="ja-JP" altLang="en-US" sz="1400" b="1" dirty="0">
                <a:latin typeface="HG丸ｺﾞｼｯｸM-PRO" panose="020F0400000000000000" pitchFamily="50" charset="-128"/>
                <a:ea typeface="HG丸ｺﾞｼｯｸM-PRO" panose="020F0400000000000000" pitchFamily="50" charset="-128"/>
              </a:rPr>
              <a:t>月</a:t>
            </a:r>
            <a:r>
              <a:rPr lang="en-US" altLang="ja-JP" sz="1400" b="1" dirty="0">
                <a:latin typeface="HG丸ｺﾞｼｯｸM-PRO" panose="020F0400000000000000" pitchFamily="50" charset="-128"/>
                <a:ea typeface="HG丸ｺﾞｼｯｸM-PRO" panose="020F0400000000000000" pitchFamily="50" charset="-128"/>
              </a:rPr>
              <a:t>16</a:t>
            </a:r>
            <a:r>
              <a:rPr lang="ja-JP" altLang="en-US" sz="1400" b="1" dirty="0">
                <a:latin typeface="HG丸ｺﾞｼｯｸM-PRO" panose="020F0400000000000000" pitchFamily="50" charset="-128"/>
                <a:ea typeface="HG丸ｺﾞｼｯｸM-PRO" panose="020F0400000000000000" pitchFamily="50" charset="-128"/>
              </a:rPr>
              <a:t>日（月）</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a:ea typeface="HG丸ｺﾞｼｯｸM-PRO"/>
              </a:rPr>
              <a:t>◆試　　験　　日　</a:t>
            </a:r>
            <a:r>
              <a:rPr lang="en-US" altLang="ja-JP" sz="1400" b="1" dirty="0">
                <a:latin typeface="HG丸ｺﾞｼｯｸM-PRO"/>
                <a:ea typeface="HG丸ｺﾞｼｯｸM-PRO"/>
              </a:rPr>
              <a:t>2026</a:t>
            </a:r>
            <a:r>
              <a:rPr lang="ja-JP" altLang="en-US" sz="1400" b="1" dirty="0">
                <a:latin typeface="HG丸ｺﾞｼｯｸM-PRO"/>
                <a:ea typeface="HG丸ｺﾞｼｯｸM-PRO"/>
              </a:rPr>
              <a:t>年</a:t>
            </a:r>
            <a:r>
              <a:rPr lang="en-US" altLang="ja-JP" sz="1400" b="1" dirty="0">
                <a:latin typeface="HG丸ｺﾞｼｯｸM-PRO"/>
                <a:ea typeface="HG丸ｺﾞｼｯｸM-PRO"/>
              </a:rPr>
              <a:t>11</a:t>
            </a:r>
            <a:r>
              <a:rPr lang="ja-JP" altLang="en-US" sz="1400" b="1" dirty="0">
                <a:latin typeface="HG丸ｺﾞｼｯｸM-PRO"/>
                <a:ea typeface="HG丸ｺﾞｼｯｸM-PRO"/>
              </a:rPr>
              <a:t>月</a:t>
            </a:r>
            <a:r>
              <a:rPr lang="en-US" altLang="ja-JP" sz="1400" b="1" dirty="0">
                <a:latin typeface="HG丸ｺﾞｼｯｸM-PRO"/>
                <a:ea typeface="HG丸ｺﾞｼｯｸM-PRO"/>
              </a:rPr>
              <a:t>21</a:t>
            </a:r>
            <a:r>
              <a:rPr lang="ja-JP" altLang="en-US" sz="1400" b="1" dirty="0">
                <a:latin typeface="HG丸ｺﾞｼｯｸM-PRO"/>
                <a:ea typeface="HG丸ｺﾞｼｯｸM-PRO"/>
              </a:rPr>
              <a:t>日（土）</a:t>
            </a:r>
            <a:endParaRPr lang="en-US" altLang="ja-JP" sz="1400" b="1" dirty="0">
              <a:latin typeface="HG丸ｺﾞｼｯｸM-PRO"/>
              <a:ea typeface="HG丸ｺﾞｼｯｸM-PRO"/>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◆試　験　会　場　長和町役場本庁舎２階第３会議室</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a:ea typeface="HG丸ｺﾞｼｯｸM-PRO"/>
              </a:rPr>
              <a:t>◆結　果　通　知　</a:t>
            </a:r>
            <a:r>
              <a:rPr lang="en-US" altLang="ja-JP" sz="1400" b="1" dirty="0">
                <a:latin typeface="HG丸ｺﾞｼｯｸM-PRO"/>
                <a:ea typeface="HG丸ｺﾞｼｯｸM-PRO"/>
              </a:rPr>
              <a:t>2026</a:t>
            </a:r>
            <a:r>
              <a:rPr lang="ja-JP" altLang="en-US" sz="1400" b="1" dirty="0">
                <a:latin typeface="HG丸ｺﾞｼｯｸM-PRO"/>
                <a:ea typeface="HG丸ｺﾞｼｯｸM-PRO"/>
              </a:rPr>
              <a:t>年</a:t>
            </a:r>
            <a:r>
              <a:rPr lang="en-US" altLang="ja-JP" sz="1400" b="1" dirty="0">
                <a:latin typeface="HG丸ｺﾞｼｯｸM-PRO"/>
                <a:ea typeface="HG丸ｺﾞｼｯｸM-PRO"/>
              </a:rPr>
              <a:t>11</a:t>
            </a:r>
            <a:r>
              <a:rPr lang="ja-JP" altLang="en-US" sz="1400" b="1" dirty="0">
                <a:latin typeface="HG丸ｺﾞｼｯｸM-PRO"/>
                <a:ea typeface="HG丸ｺﾞｼｯｸM-PRO"/>
              </a:rPr>
              <a:t>月下旬</a:t>
            </a:r>
            <a:endParaRPr lang="en-US" altLang="ja-JP" sz="1400" b="1" dirty="0">
              <a:latin typeface="HG丸ｺﾞｼｯｸM-PRO"/>
              <a:ea typeface="HG丸ｺﾞｼｯｸM-PRO"/>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◆出　願　資　格　（１）長和町内に住居登録している方</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次の（２）から（４）のいずれかの条件を満たし、かつ、（５）と（６）の条件を満たす者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（２）高等学校（中等教育学校の後期課程を含む）を卒業した者、または</a:t>
            </a:r>
            <a:r>
              <a:rPr lang="en-US" altLang="ja-JP" sz="1400" b="1" dirty="0">
                <a:latin typeface="HG丸ｺﾞｼｯｸM-PRO" panose="020F0400000000000000" pitchFamily="50" charset="-128"/>
                <a:ea typeface="HG丸ｺﾞｼｯｸM-PRO" panose="020F0400000000000000" pitchFamily="50" charset="-128"/>
              </a:rPr>
              <a:t>2027</a:t>
            </a:r>
            <a:r>
              <a:rPr lang="ja-JP" altLang="en-US" sz="1400" b="1" dirty="0">
                <a:latin typeface="HG丸ｺﾞｼｯｸM-PRO" panose="020F0400000000000000" pitchFamily="50" charset="-128"/>
                <a:ea typeface="HG丸ｺﾞｼｯｸM-PRO" panose="020F0400000000000000" pitchFamily="50" charset="-128"/>
              </a:rPr>
              <a:t>年３月卒業見込みの者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（３）通常の過程による</a:t>
            </a:r>
            <a:r>
              <a:rPr lang="en-US" altLang="ja-JP" sz="1400" b="1" dirty="0">
                <a:latin typeface="HG丸ｺﾞｼｯｸM-PRO" panose="020F0400000000000000" pitchFamily="50" charset="-128"/>
                <a:ea typeface="HG丸ｺﾞｼｯｸM-PRO" panose="020F0400000000000000" pitchFamily="50" charset="-128"/>
              </a:rPr>
              <a:t>12</a:t>
            </a:r>
            <a:r>
              <a:rPr lang="ja-JP" altLang="en-US" sz="1400" b="1" dirty="0">
                <a:latin typeface="HG丸ｺﾞｼｯｸM-PRO" panose="020F0400000000000000" pitchFamily="50" charset="-128"/>
                <a:ea typeface="HG丸ｺﾞｼｯｸM-PRO" panose="020F0400000000000000" pitchFamily="50" charset="-128"/>
              </a:rPr>
              <a:t>年の学校教育を修了した者、および</a:t>
            </a:r>
            <a:r>
              <a:rPr lang="en-US" altLang="ja-JP" sz="1400" b="1" dirty="0">
                <a:latin typeface="HG丸ｺﾞｼｯｸM-PRO" panose="020F0400000000000000" pitchFamily="50" charset="-128"/>
                <a:ea typeface="HG丸ｺﾞｼｯｸM-PRO" panose="020F0400000000000000" pitchFamily="50" charset="-128"/>
              </a:rPr>
              <a:t>2027</a:t>
            </a:r>
            <a:r>
              <a:rPr lang="ja-JP" altLang="en-US" sz="1400" b="1" dirty="0">
                <a:latin typeface="HG丸ｺﾞｼｯｸM-PRO" panose="020F0400000000000000" pitchFamily="50" charset="-128"/>
                <a:ea typeface="HG丸ｺﾞｼｯｸM-PRO" panose="020F0400000000000000" pitchFamily="50" charset="-128"/>
              </a:rPr>
              <a:t>年３月修了見込みの者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（４）学校教育法施行規則第</a:t>
            </a:r>
            <a:r>
              <a:rPr lang="en-US" altLang="ja-JP" sz="1400" b="1" dirty="0">
                <a:latin typeface="HG丸ｺﾞｼｯｸM-PRO" panose="020F0400000000000000" pitchFamily="50" charset="-128"/>
                <a:ea typeface="HG丸ｺﾞｼｯｸM-PRO" panose="020F0400000000000000" pitchFamily="50" charset="-128"/>
              </a:rPr>
              <a:t>150</a:t>
            </a:r>
            <a:r>
              <a:rPr lang="ja-JP" altLang="en-US" sz="1400" b="1" dirty="0">
                <a:latin typeface="HG丸ｺﾞｼｯｸM-PRO" panose="020F0400000000000000" pitchFamily="50" charset="-128"/>
                <a:ea typeface="HG丸ｺﾞｼｯｸM-PRO" panose="020F0400000000000000" pitchFamily="50" charset="-128"/>
              </a:rPr>
              <a:t>条の規定により高等学校を卒業した者と同等以上の学力があると認められる者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および</a:t>
            </a:r>
            <a:r>
              <a:rPr lang="en-US" altLang="ja-JP" sz="1400" b="1" dirty="0">
                <a:latin typeface="HG丸ｺﾞｼｯｸM-PRO" panose="020F0400000000000000" pitchFamily="50" charset="-128"/>
                <a:ea typeface="HG丸ｺﾞｼｯｸM-PRO" panose="020F0400000000000000" pitchFamily="50" charset="-128"/>
              </a:rPr>
              <a:t>2027</a:t>
            </a:r>
            <a:r>
              <a:rPr lang="ja-JP" altLang="en-US" sz="1400" b="1" dirty="0">
                <a:latin typeface="HG丸ｺﾞｼｯｸM-PRO" panose="020F0400000000000000" pitchFamily="50" charset="-128"/>
                <a:ea typeface="HG丸ｺﾞｼｯｸM-PRO" panose="020F0400000000000000" pitchFamily="50" charset="-128"/>
              </a:rPr>
              <a:t>年</a:t>
            </a:r>
            <a:r>
              <a:rPr lang="en-US" altLang="ja-JP" sz="1400" b="1" dirty="0">
                <a:latin typeface="HG丸ｺﾞｼｯｸM-PRO" panose="020F0400000000000000" pitchFamily="50" charset="-128"/>
                <a:ea typeface="HG丸ｺﾞｼｯｸM-PRO" panose="020F0400000000000000" pitchFamily="50" charset="-128"/>
              </a:rPr>
              <a:t>3</a:t>
            </a:r>
            <a:r>
              <a:rPr lang="ja-JP" altLang="en-US" sz="1400" b="1" dirty="0">
                <a:latin typeface="HG丸ｺﾞｼｯｸM-PRO" panose="020F0400000000000000" pitchFamily="50" charset="-128"/>
                <a:ea typeface="HG丸ｺﾞｼｯｸM-PRO" panose="020F0400000000000000" pitchFamily="50" charset="-128"/>
              </a:rPr>
              <a:t>月</a:t>
            </a:r>
            <a:r>
              <a:rPr lang="en-US" altLang="ja-JP" sz="1400" b="1" dirty="0">
                <a:latin typeface="HG丸ｺﾞｼｯｸM-PRO" panose="020F0400000000000000" pitchFamily="50" charset="-128"/>
                <a:ea typeface="HG丸ｺﾞｼｯｸM-PRO" panose="020F0400000000000000" pitchFamily="50" charset="-128"/>
              </a:rPr>
              <a:t>31</a:t>
            </a:r>
            <a:r>
              <a:rPr lang="ja-JP" altLang="en-US" sz="1400" b="1" dirty="0">
                <a:latin typeface="HG丸ｺﾞｼｯｸM-PRO" panose="020F0400000000000000" pitchFamily="50" charset="-128"/>
                <a:ea typeface="HG丸ｺﾞｼｯｸM-PRO" panose="020F0400000000000000" pitchFamily="50" charset="-128"/>
              </a:rPr>
              <a:t>日までにこれに該当する見込みのある者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（５）人物が優れ、長和町長から推薦された者</a:t>
            </a:r>
            <a:endParaRPr lang="en-US" altLang="ja-JP" sz="1400" b="1" dirty="0">
              <a:latin typeface="HG丸ｺﾞｼｯｸM-PRO" panose="020F0400000000000000" pitchFamily="50" charset="-128"/>
              <a:ea typeface="HG丸ｺﾞｼｯｸM-PRO" panose="020F0400000000000000" pitchFamily="50" charset="-128"/>
            </a:endParaRPr>
          </a:p>
          <a:p>
            <a:pPr>
              <a:lnSpc>
                <a:spcPts val="2100"/>
              </a:lnSpc>
              <a:spcAft>
                <a:spcPts val="200"/>
              </a:spcAft>
            </a:pPr>
            <a:r>
              <a:rPr lang="ja-JP" altLang="en-US" sz="1400" b="1" dirty="0">
                <a:latin typeface="HG丸ｺﾞｼｯｸM-PRO" panose="020F0400000000000000" pitchFamily="50" charset="-128"/>
                <a:ea typeface="HG丸ｺﾞｼｯｸM-PRO" panose="020F0400000000000000" pitchFamily="50" charset="-128"/>
              </a:rPr>
              <a:t>　　　　　　　　　（６）本学への入学を第</a:t>
            </a:r>
            <a:r>
              <a:rPr lang="en-US" altLang="ja-JP" sz="1400" b="1" dirty="0">
                <a:latin typeface="HG丸ｺﾞｼｯｸM-PRO" panose="020F0400000000000000" pitchFamily="50" charset="-128"/>
                <a:ea typeface="HG丸ｺﾞｼｯｸM-PRO" panose="020F0400000000000000" pitchFamily="50" charset="-128"/>
              </a:rPr>
              <a:t>1</a:t>
            </a:r>
            <a:r>
              <a:rPr lang="ja-JP" altLang="en-US" sz="1400" b="1" dirty="0">
                <a:latin typeface="HG丸ｺﾞｼｯｸM-PRO" panose="020F0400000000000000" pitchFamily="50" charset="-128"/>
                <a:ea typeface="HG丸ｺﾞｼｯｸM-PRO" panose="020F0400000000000000" pitchFamily="50" charset="-128"/>
              </a:rPr>
              <a:t>志望とするもの（専願）</a:t>
            </a:r>
            <a:endParaRPr lang="en-US" altLang="ja-JP" sz="1400" b="1" dirty="0">
              <a:latin typeface="HG丸ｺﾞｼｯｸM-PRO" panose="020F0400000000000000" pitchFamily="50" charset="-128"/>
              <a:ea typeface="HG丸ｺﾞｼｯｸM-PRO" panose="020F0400000000000000" pitchFamily="50" charset="-128"/>
            </a:endParaRPr>
          </a:p>
          <a:p>
            <a:pPr>
              <a:lnSpc>
                <a:spcPts val="1700"/>
              </a:lnSpc>
              <a:spcAft>
                <a:spcPts val="200"/>
              </a:spcAft>
            </a:pPr>
            <a:r>
              <a:rPr lang="en-US" altLang="ja-JP" sz="1400" dirty="0">
                <a:latin typeface="HG丸ｺﾞｼｯｸM-PRO" panose="020F0400000000000000" pitchFamily="34" charset="-128"/>
                <a:ea typeface="HG丸ｺﾞｼｯｸM-PRO" panose="020F0400000000000000" pitchFamily="34" charset="-128"/>
              </a:rPr>
              <a:t>※</a:t>
            </a:r>
            <a:r>
              <a:rPr lang="ja-JP" altLang="en-US" sz="1400" b="1" u="sng" dirty="0">
                <a:latin typeface="HG丸ｺﾞｼｯｸM-PRO" panose="020F0400000000000000" pitchFamily="34" charset="-128"/>
                <a:ea typeface="HG丸ｺﾞｼｯｸM-PRO" panose="020F0400000000000000" pitchFamily="34" charset="-128"/>
              </a:rPr>
              <a:t>本入試区分での受験を希望される方は、</a:t>
            </a:r>
            <a:r>
              <a:rPr lang="en-US" altLang="ja-JP" sz="1400" b="1" u="sng" dirty="0">
                <a:latin typeface="HG丸ｺﾞｼｯｸM-PRO" panose="020F0400000000000000" pitchFamily="34" charset="-128"/>
                <a:ea typeface="HG丸ｺﾞｼｯｸM-PRO" panose="020F0400000000000000" pitchFamily="34" charset="-128"/>
              </a:rPr>
              <a:t>2026</a:t>
            </a:r>
            <a:r>
              <a:rPr lang="ja-JP" altLang="en-US" sz="1400" b="1" u="sng" dirty="0">
                <a:latin typeface="HG丸ｺﾞｼｯｸM-PRO" panose="020F0400000000000000" pitchFamily="34" charset="-128"/>
                <a:ea typeface="HG丸ｺﾞｼｯｸM-PRO" panose="020F0400000000000000" pitchFamily="34" charset="-128"/>
              </a:rPr>
              <a:t>年</a:t>
            </a:r>
            <a:r>
              <a:rPr lang="en-US" altLang="ja-JP" sz="1400" b="1" u="sng" dirty="0">
                <a:latin typeface="HG丸ｺﾞｼｯｸM-PRO" panose="020F0400000000000000" pitchFamily="34" charset="-128"/>
                <a:ea typeface="HG丸ｺﾞｼｯｸM-PRO" panose="020F0400000000000000" pitchFamily="34" charset="-128"/>
              </a:rPr>
              <a:t>10</a:t>
            </a:r>
            <a:r>
              <a:rPr lang="ja-JP" altLang="en-US" sz="1400" b="1" u="sng" dirty="0">
                <a:latin typeface="HG丸ｺﾞｼｯｸM-PRO" panose="020F0400000000000000" pitchFamily="34" charset="-128"/>
                <a:ea typeface="HG丸ｺﾞｼｯｸM-PRO" panose="020F0400000000000000" pitchFamily="34" charset="-128"/>
              </a:rPr>
              <a:t>月</a:t>
            </a:r>
            <a:r>
              <a:rPr lang="en-US" altLang="ja-JP" sz="1400" b="1" u="sng" dirty="0">
                <a:latin typeface="HG丸ｺﾞｼｯｸM-PRO" panose="020F0400000000000000" pitchFamily="34" charset="-128"/>
                <a:ea typeface="HG丸ｺﾞｼｯｸM-PRO" panose="020F0400000000000000" pitchFamily="34" charset="-128"/>
              </a:rPr>
              <a:t>19</a:t>
            </a:r>
            <a:r>
              <a:rPr lang="ja-JP" altLang="en-US" sz="1400" b="1" u="sng" dirty="0">
                <a:latin typeface="HG丸ｺﾞｼｯｸM-PRO" panose="020F0400000000000000" pitchFamily="34" charset="-128"/>
                <a:ea typeface="HG丸ｺﾞｼｯｸM-PRO" panose="020F0400000000000000" pitchFamily="34" charset="-128"/>
              </a:rPr>
              <a:t>日（月）までに佐久大学入試広報課までお問い合せください。</a:t>
            </a:r>
            <a:endParaRPr lang="en-US" altLang="ja-JP" sz="1400" b="1" u="sng" dirty="0">
              <a:latin typeface="HG丸ｺﾞｼｯｸM-PRO" panose="020F0400000000000000" pitchFamily="34" charset="-128"/>
              <a:ea typeface="HG丸ｺﾞｼｯｸM-PRO" panose="020F0400000000000000" pitchFamily="34" charset="-128"/>
            </a:endParaRPr>
          </a:p>
        </p:txBody>
      </p:sp>
      <p:sp>
        <p:nvSpPr>
          <p:cNvPr id="13" name="四角形: 角を丸くする 12">
            <a:extLst>
              <a:ext uri="{FF2B5EF4-FFF2-40B4-BE49-F238E27FC236}">
                <a16:creationId xmlns:a16="http://schemas.microsoft.com/office/drawing/2014/main" id="{39CD1577-BCFB-862C-7BD9-DA192C95D761}"/>
              </a:ext>
            </a:extLst>
          </p:cNvPr>
          <p:cNvSpPr/>
          <p:nvPr/>
        </p:nvSpPr>
        <p:spPr>
          <a:xfrm>
            <a:off x="811465" y="6420538"/>
            <a:ext cx="10825318" cy="333100"/>
          </a:xfrm>
          <a:prstGeom prst="roundRect">
            <a:avLst>
              <a:gd name="adj" fmla="val 2681"/>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BF7D7B31-57D5-02D5-EF07-09A52E5CFD1A}"/>
              </a:ext>
            </a:extLst>
          </p:cNvPr>
          <p:cNvSpPr txBox="1"/>
          <p:nvPr/>
        </p:nvSpPr>
        <p:spPr>
          <a:xfrm>
            <a:off x="666209" y="6383594"/>
            <a:ext cx="11137864" cy="329899"/>
          </a:xfrm>
          <a:prstGeom prst="rect">
            <a:avLst/>
          </a:prstGeom>
          <a:noFill/>
        </p:spPr>
        <p:txBody>
          <a:bodyPr wrap="square">
            <a:spAutoFit/>
          </a:bodyPr>
          <a:lstStyle/>
          <a:p>
            <a:pPr>
              <a:lnSpc>
                <a:spcPts val="2200"/>
              </a:lnSpc>
            </a:pPr>
            <a:r>
              <a:rPr lang="ja-JP" altLang="en-US" sz="1200" dirty="0">
                <a:latin typeface="HG丸ｺﾞｼｯｸM-PRO" panose="020F0400000000000000" pitchFamily="50" charset="-128"/>
                <a:ea typeface="HG丸ｺﾞｼｯｸM-PRO" panose="020F0400000000000000" pitchFamily="50" charset="-128"/>
              </a:rPr>
              <a:t>　</a:t>
            </a:r>
            <a:r>
              <a:rPr lang="en-US" altLang="ja-JP" sz="1200" b="1" dirty="0">
                <a:latin typeface="HG丸ｺﾞｼｯｸM-PRO" panose="020F0400000000000000" pitchFamily="50" charset="-128"/>
                <a:ea typeface="HG丸ｺﾞｼｯｸM-PRO" panose="020F0400000000000000" pitchFamily="50" charset="-128"/>
              </a:rPr>
              <a:t>【</a:t>
            </a:r>
            <a:r>
              <a:rPr lang="ja-JP" altLang="en-US" sz="1200" b="1" dirty="0">
                <a:latin typeface="HG丸ｺﾞｼｯｸM-PRO" panose="020F0400000000000000" pitchFamily="50" charset="-128"/>
                <a:ea typeface="HG丸ｺﾞｼｯｸM-PRO" panose="020F0400000000000000" pitchFamily="50" charset="-128"/>
              </a:rPr>
              <a:t>本件問い合わせ先</a:t>
            </a:r>
            <a:r>
              <a:rPr lang="en-US" altLang="ja-JP" sz="1200" b="1" dirty="0">
                <a:latin typeface="HG丸ｺﾞｼｯｸM-PRO" panose="020F0400000000000000" pitchFamily="50" charset="-128"/>
                <a:ea typeface="HG丸ｺﾞｼｯｸM-PRO" panose="020F0400000000000000" pitchFamily="50" charset="-128"/>
              </a:rPr>
              <a:t>】</a:t>
            </a:r>
            <a:r>
              <a:rPr lang="ja-JP" altLang="en-US" sz="1200" b="1" dirty="0">
                <a:latin typeface="HG丸ｺﾞｼｯｸM-PRO" panose="020F0400000000000000" pitchFamily="50" charset="-128"/>
                <a:ea typeface="HG丸ｺﾞｼｯｸM-PRO" panose="020F0400000000000000" pitchFamily="50" charset="-128"/>
              </a:rPr>
              <a:t>佐久大学 入試広報課 電話：</a:t>
            </a:r>
            <a:r>
              <a:rPr lang="en-US" altLang="ja-JP" sz="1200" b="1" dirty="0">
                <a:latin typeface="HG丸ｺﾞｼｯｸM-PRO" panose="020F0400000000000000" pitchFamily="50" charset="-128"/>
                <a:ea typeface="HG丸ｺﾞｼｯｸM-PRO" panose="020F0400000000000000" pitchFamily="50" charset="-128"/>
              </a:rPr>
              <a:t>0267-68-6680</a:t>
            </a:r>
            <a:r>
              <a:rPr lang="ja-JP" altLang="en-US" sz="1200" b="1" dirty="0">
                <a:latin typeface="HG丸ｺﾞｼｯｸM-PRO" panose="020F0400000000000000" pitchFamily="50" charset="-128"/>
                <a:ea typeface="HG丸ｺﾞｼｯｸM-PRO" panose="020F0400000000000000" pitchFamily="50" charset="-128"/>
              </a:rPr>
              <a:t>　</a:t>
            </a:r>
            <a:r>
              <a:rPr lang="en-US" altLang="ja-JP" sz="1200" b="1" dirty="0">
                <a:latin typeface="HG丸ｺﾞｼｯｸM-PRO" panose="020F0400000000000000" pitchFamily="50" charset="-128"/>
                <a:ea typeface="HG丸ｺﾞｼｯｸM-PRO" panose="020F0400000000000000" pitchFamily="50" charset="-128"/>
              </a:rPr>
              <a:t>E-Mail</a:t>
            </a:r>
            <a:r>
              <a:rPr lang="ja-JP" altLang="en-US" sz="1200" b="1" dirty="0">
                <a:latin typeface="HG丸ｺﾞｼｯｸM-PRO" panose="020F0400000000000000" pitchFamily="50" charset="-128"/>
                <a:ea typeface="HG丸ｺﾞｼｯｸM-PRO" panose="020F0400000000000000" pitchFamily="50" charset="-128"/>
              </a:rPr>
              <a:t>：</a:t>
            </a:r>
            <a:r>
              <a:rPr lang="en-US" altLang="ja-JP" sz="1200" b="1" dirty="0">
                <a:latin typeface="HG丸ｺﾞｼｯｸM-PRO" panose="020F0400000000000000" pitchFamily="50" charset="-128"/>
                <a:ea typeface="HG丸ｺﾞｼｯｸM-PRO" panose="020F0400000000000000" pitchFamily="50" charset="-128"/>
              </a:rPr>
              <a:t>admission@saku.ac.jp</a:t>
            </a:r>
            <a:endParaRPr lang="ja-JP" altLang="en-US" sz="1200" b="1" dirty="0">
              <a:latin typeface="HG丸ｺﾞｼｯｸM-PRO" panose="020F0400000000000000" pitchFamily="50" charset="-128"/>
              <a:ea typeface="HG丸ｺﾞｼｯｸM-PRO" panose="020F0400000000000000" pitchFamily="50" charset="-128"/>
            </a:endParaRPr>
          </a:p>
        </p:txBody>
      </p:sp>
    </p:spTree>
    <p:extLst>
      <p:ext uri="{BB962C8B-B14F-4D97-AF65-F5344CB8AC3E}">
        <p14:creationId xmlns:p14="http://schemas.microsoft.com/office/powerpoint/2010/main" val="25293184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763dbd-b4ec-43ef-99c6-52a71b8dbbd0">
      <Terms xmlns="http://schemas.microsoft.com/office/infopath/2007/PartnerControls"/>
    </lcf76f155ced4ddcb4097134ff3c332f>
    <TaxCatchAll xmlns="0c367472-4b23-49cd-bb14-86ca4feecfb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B993FB9AD1C52F48BA4E2148FEE794AD" ma:contentTypeVersion="13" ma:contentTypeDescription="新しいドキュメントを作成します。" ma:contentTypeScope="" ma:versionID="efd863e0d4a262f9af03f06e4ec64a7c">
  <xsd:schema xmlns:xsd="http://www.w3.org/2001/XMLSchema" xmlns:xs="http://www.w3.org/2001/XMLSchema" xmlns:p="http://schemas.microsoft.com/office/2006/metadata/properties" xmlns:ns2="de763dbd-b4ec-43ef-99c6-52a71b8dbbd0" xmlns:ns3="0c367472-4b23-49cd-bb14-86ca4feecfb3" targetNamespace="http://schemas.microsoft.com/office/2006/metadata/properties" ma:root="true" ma:fieldsID="7799ddca39e76b999ada1e02192eccb8" ns2:_="" ns3:_="">
    <xsd:import namespace="de763dbd-b4ec-43ef-99c6-52a71b8dbbd0"/>
    <xsd:import namespace="0c367472-4b23-49cd-bb14-86ca4feecfb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763dbd-b4ec-43ef-99c6-52a71b8db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545f7474-30af-4413-aa28-398f595c731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367472-4b23-49cd-bb14-86ca4feecfb3"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d5ac2414-cd88-4526-bfed-737f824b2173}" ma:internalName="TaxCatchAll" ma:showField="CatchAllData" ma:web="0c367472-4b23-49cd-bb14-86ca4feecf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1D6C28-74CD-49BB-A4CA-FA1EC32F5C2A}">
  <ds:schemaRefs>
    <ds:schemaRef ds:uri="de763dbd-b4ec-43ef-99c6-52a71b8dbbd0"/>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purl.org/dc/terms/"/>
    <ds:schemaRef ds:uri="0c367472-4b23-49cd-bb14-86ca4feecfb3"/>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71B29761-5972-4CB0-A5B2-4E8A983C4B6D}">
  <ds:schemaRefs>
    <ds:schemaRef ds:uri="http://schemas.microsoft.com/sharepoint/v3/contenttype/forms"/>
  </ds:schemaRefs>
</ds:datastoreItem>
</file>

<file path=customXml/itemProps3.xml><?xml version="1.0" encoding="utf-8"?>
<ds:datastoreItem xmlns:ds="http://schemas.openxmlformats.org/officeDocument/2006/customXml" ds:itemID="{FEF85EE2-0020-435E-AD14-27390FEB9F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763dbd-b4ec-43ef-99c6-52a71b8dbbd0"/>
    <ds:schemaRef ds:uri="0c367472-4b23-49cd-bb14-86ca4feecf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197</TotalTime>
  <Words>390</Words>
  <Application>Microsoft Office PowerPoint</Application>
  <PresentationFormat>ワイド画面</PresentationFormat>
  <Paragraphs>19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HG丸ｺﾞｼｯｸM-PRO</vt: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長土呂 区報</dc:creator>
  <cp:lastModifiedBy>髙井正之</cp:lastModifiedBy>
  <cp:revision>47</cp:revision>
  <cp:lastPrinted>2026-07-23T00:36:24Z</cp:lastPrinted>
  <dcterms:created xsi:type="dcterms:W3CDTF">2022-07-31T06:48:37Z</dcterms:created>
  <dcterms:modified xsi:type="dcterms:W3CDTF">2026-07-23T00:37:15Z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0x010100B993FB9AD1C52F48BA4E2148FEE794AD</vt:lpwstr>
  </property>
</Properties>
</file>