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749804-9F4F-4908-B794-1AE6EEBDE69E}" v="13" dt="2023-07-11T08:31:09.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0" d="100"/>
          <a:sy n="40" d="100"/>
        </p:scale>
        <p:origin x="17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髙松　誠" userId="S::m-takamatsu@saku.ac.jp::49c07311-e2f6-4f6f-9de9-a566f323e9b9" providerId="AD" clId="Web-{69749804-9F4F-4908-B794-1AE6EEBDE69E}"/>
    <pc:docChg chg="modSld">
      <pc:chgData name="髙松　誠" userId="S::m-takamatsu@saku.ac.jp::49c07311-e2f6-4f6f-9de9-a566f323e9b9" providerId="AD" clId="Web-{69749804-9F4F-4908-B794-1AE6EEBDE69E}" dt="2023-07-11T08:30:55.697" v="5" actId="20577"/>
      <pc:docMkLst>
        <pc:docMk/>
      </pc:docMkLst>
      <pc:sldChg chg="modSp">
        <pc:chgData name="髙松　誠" userId="S::m-takamatsu@saku.ac.jp::49c07311-e2f6-4f6f-9de9-a566f323e9b9" providerId="AD" clId="Web-{69749804-9F4F-4908-B794-1AE6EEBDE69E}" dt="2023-07-11T08:30:55.697" v="5" actId="20577"/>
        <pc:sldMkLst>
          <pc:docMk/>
          <pc:sldMk cId="2529318453" sldId="256"/>
        </pc:sldMkLst>
        <pc:spChg chg="mod">
          <ac:chgData name="髙松　誠" userId="S::m-takamatsu@saku.ac.jp::49c07311-e2f6-4f6f-9de9-a566f323e9b9" providerId="AD" clId="Web-{69749804-9F4F-4908-B794-1AE6EEBDE69E}" dt="2023-07-11T08:30:55.697" v="5" actId="20577"/>
          <ac:spMkLst>
            <pc:docMk/>
            <pc:sldMk cId="2529318453" sldId="256"/>
            <ac:spMk id="12" creationId="{736E8AD7-BA82-C066-546B-6149EDE77C3D}"/>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1B9324CD-3BEE-648D-0D58-2060370EE6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12192000" cy="6819900"/>
          </a:xfrm>
          <a:prstGeom prst="rect">
            <a:avLst/>
          </a:prstGeom>
        </p:spPr>
      </p:pic>
    </p:spTree>
    <p:extLst>
      <p:ext uri="{BB962C8B-B14F-4D97-AF65-F5344CB8AC3E}">
        <p14:creationId xmlns:p14="http://schemas.microsoft.com/office/powerpoint/2010/main" val="2024107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1DC4C2-C164-CDD1-10CD-F2208BAB9CF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E68280-B4FE-78B7-4A43-886B3464529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23D56D-2545-0DA9-270F-5CB7CC1E94A4}"/>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5" name="フッター プレースホルダー 4">
            <a:extLst>
              <a:ext uri="{FF2B5EF4-FFF2-40B4-BE49-F238E27FC236}">
                <a16:creationId xmlns:a16="http://schemas.microsoft.com/office/drawing/2014/main" id="{7B17C3E6-1ECF-6080-4A59-0285753EF2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4E3377C-6526-72ED-6537-C42B613F3F60}"/>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96017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29DBB0C-44B0-50A4-F89A-CDA182B9BD1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5D29DAD-BA1B-009C-D283-C82F1A9E58D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A0CC76-0542-C572-9E4D-4BEA0D5B727C}"/>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5" name="フッター プレースホルダー 4">
            <a:extLst>
              <a:ext uri="{FF2B5EF4-FFF2-40B4-BE49-F238E27FC236}">
                <a16:creationId xmlns:a16="http://schemas.microsoft.com/office/drawing/2014/main" id="{DB5239EF-9180-BA4A-061A-F6203EF29E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BC6F84-CF70-1E9D-54A2-B12210F2AE8F}"/>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194764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18939-FF7D-EC9B-8796-5C942B8B66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F9297F-036D-CE5B-F944-FF874E800A9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A20CFA-B0D9-E9CF-88A6-9786082D1AAA}"/>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5" name="フッター プレースホルダー 4">
            <a:extLst>
              <a:ext uri="{FF2B5EF4-FFF2-40B4-BE49-F238E27FC236}">
                <a16:creationId xmlns:a16="http://schemas.microsoft.com/office/drawing/2014/main" id="{AEE50D82-348C-3C64-3E62-F83D98FD20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D63456-66BB-69BE-48F2-0B0D8890B1F0}"/>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547993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83C20-F803-254C-836B-06E7897B88E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5158A82-7E7E-2BE4-CF55-CDF4DC2868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1A7E326-B81B-65DA-34A9-3AA46DBB658E}"/>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5" name="フッター プレースホルダー 4">
            <a:extLst>
              <a:ext uri="{FF2B5EF4-FFF2-40B4-BE49-F238E27FC236}">
                <a16:creationId xmlns:a16="http://schemas.microsoft.com/office/drawing/2014/main" id="{17D4DFC3-38FD-FFD0-FA77-31D9369793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D824DD-68DE-536E-AC1E-5A23E7A74708}"/>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158084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C0271E-3E5A-9288-446E-5764F9BF71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E68F37E-F110-5989-6D8B-65B9C93FB4F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DB57955-AA3F-97C6-2647-63DC5FDFFEA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4DE5E88-3AB8-B18A-9F45-B6CDF11C5B06}"/>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6" name="フッター プレースホルダー 5">
            <a:extLst>
              <a:ext uri="{FF2B5EF4-FFF2-40B4-BE49-F238E27FC236}">
                <a16:creationId xmlns:a16="http://schemas.microsoft.com/office/drawing/2014/main" id="{CC2EDC5F-5FAB-7389-9572-15ABB08084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472B57-C22F-F469-2148-233A2D0F680E}"/>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22913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48305A-0C0F-6789-D92A-329B2D6B2C0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F7107F5-830E-3D7A-4975-0A4643D391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9EB303A-3CAD-94E1-9869-E7EC8D02E83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85A59D6-935F-E0DB-C142-AC7701E8E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690806-D64F-64A8-172C-48300ED5B3E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457BDF4-2BE0-B5DC-DC67-F75248B75C12}"/>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8" name="フッター プレースホルダー 7">
            <a:extLst>
              <a:ext uri="{FF2B5EF4-FFF2-40B4-BE49-F238E27FC236}">
                <a16:creationId xmlns:a16="http://schemas.microsoft.com/office/drawing/2014/main" id="{3E883625-CC84-9B5D-4EA1-8C22FA8AC38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D52E982-99FA-F73A-4BC3-652888D5FA5C}"/>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02386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FAC74-A391-830E-F933-B7870C6B43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5DB7CA9-5394-3F7A-C9D3-7A162A4EC0CA}"/>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4" name="フッター プレースホルダー 3">
            <a:extLst>
              <a:ext uri="{FF2B5EF4-FFF2-40B4-BE49-F238E27FC236}">
                <a16:creationId xmlns:a16="http://schemas.microsoft.com/office/drawing/2014/main" id="{7B80B5FE-4714-FA64-773E-E488F8DA4D5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6C8499C-5CD4-FA19-7BC0-FC084C074768}"/>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46096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1B7F875-30B2-0CB1-6656-70EC72C65A0A}"/>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3" name="フッター プレースホルダー 2">
            <a:extLst>
              <a:ext uri="{FF2B5EF4-FFF2-40B4-BE49-F238E27FC236}">
                <a16:creationId xmlns:a16="http://schemas.microsoft.com/office/drawing/2014/main" id="{6F14805E-8B4E-3C79-2CBD-18A5FAD6295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E2CA135-9906-0FEA-5A95-B44DBD95B6FB}"/>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296667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EDB67D-6BB0-E92B-62B3-1B540B0C7EE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DE12DE-A6EC-0EFD-B421-2285B9BE07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5448AFC-7899-9032-A50A-9CD9FB87B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3359F61-02BF-22C9-1791-63B55FC618CC}"/>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6" name="フッター プレースホルダー 5">
            <a:extLst>
              <a:ext uri="{FF2B5EF4-FFF2-40B4-BE49-F238E27FC236}">
                <a16:creationId xmlns:a16="http://schemas.microsoft.com/office/drawing/2014/main" id="{C83F447D-338C-82B6-0B5C-28EED37A93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C67423-49BF-3A8F-0CC8-5AFD2E27D5F4}"/>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953582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25F565-A5DB-2B01-4927-C90FA6E7E8E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C4B8C7B-C687-765F-7413-57DC092869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A2610D3-E26F-39C8-54C0-004DDCA636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BD0CAA-B695-B6C0-493E-D6B793B63BD0}"/>
              </a:ext>
            </a:extLst>
          </p:cNvPr>
          <p:cNvSpPr>
            <a:spLocks noGrp="1"/>
          </p:cNvSpPr>
          <p:nvPr>
            <p:ph type="dt" sz="half" idx="10"/>
          </p:nvPr>
        </p:nvSpPr>
        <p:spPr/>
        <p:txBody>
          <a:bodyPr/>
          <a:lstStyle/>
          <a:p>
            <a:fld id="{6F85148B-6B82-4588-A6E0-3C4818890555}" type="datetimeFigureOut">
              <a:rPr kumimoji="1" lang="ja-JP" altLang="en-US" smtClean="0"/>
              <a:t>2025/7/15</a:t>
            </a:fld>
            <a:endParaRPr kumimoji="1" lang="ja-JP" altLang="en-US"/>
          </a:p>
        </p:txBody>
      </p:sp>
      <p:sp>
        <p:nvSpPr>
          <p:cNvPr id="6" name="フッター プレースホルダー 5">
            <a:extLst>
              <a:ext uri="{FF2B5EF4-FFF2-40B4-BE49-F238E27FC236}">
                <a16:creationId xmlns:a16="http://schemas.microsoft.com/office/drawing/2014/main" id="{6EC894F4-EB08-C7FA-7ED2-B9DAA1DEE1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51DE77-E601-4A80-62FE-652E7A5F1A2F}"/>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576285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8A7A8B0-0675-A75B-6A68-A58F0A898B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F1AC6F-B34D-CB9B-2315-8935713D69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564E0DB-F553-195B-5C25-0DD0D29C1A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5148B-6B82-4588-A6E0-3C4818890555}" type="datetimeFigureOut">
              <a:rPr kumimoji="1" lang="ja-JP" altLang="en-US" smtClean="0"/>
              <a:t>2025/7/15</a:t>
            </a:fld>
            <a:endParaRPr kumimoji="1" lang="ja-JP" altLang="en-US"/>
          </a:p>
        </p:txBody>
      </p:sp>
      <p:sp>
        <p:nvSpPr>
          <p:cNvPr id="5" name="フッター プレースホルダー 4">
            <a:extLst>
              <a:ext uri="{FF2B5EF4-FFF2-40B4-BE49-F238E27FC236}">
                <a16:creationId xmlns:a16="http://schemas.microsoft.com/office/drawing/2014/main" id="{19455B24-8E2D-B6E6-30CA-1ADB62B7D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DB8398E-A436-0A51-30AA-64250856D3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909201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04FB62E-1B2A-23FF-83F4-BFB15779D778}"/>
              </a:ext>
            </a:extLst>
          </p:cNvPr>
          <p:cNvSpPr txBox="1"/>
          <p:nvPr/>
        </p:nvSpPr>
        <p:spPr>
          <a:xfrm>
            <a:off x="597159" y="205586"/>
            <a:ext cx="11354390" cy="954107"/>
          </a:xfrm>
          <a:prstGeom prst="rect">
            <a:avLst/>
          </a:prstGeom>
          <a:noFill/>
        </p:spPr>
        <p:txBody>
          <a:bodyPr wrap="none" rtlCol="0">
            <a:spAutoFit/>
          </a:bodyPr>
          <a:lstStyle/>
          <a:p>
            <a:pPr algn="ctr"/>
            <a:r>
              <a:rPr lang="ja-JP" altLang="en-US" sz="2800" b="1" dirty="0">
                <a:solidFill>
                  <a:schemeClr val="bg1"/>
                </a:solidFill>
                <a:latin typeface="HG丸ｺﾞｼｯｸM-PRO" panose="020F0400000000000000" pitchFamily="50" charset="-128"/>
                <a:ea typeface="HG丸ｺﾞｼｯｸM-PRO" panose="020F0400000000000000" pitchFamily="50" charset="-128"/>
              </a:rPr>
              <a:t>佐久大学人間福祉学部 </a:t>
            </a:r>
            <a:endParaRPr lang="en-US" altLang="ja-JP" sz="2800" b="1" dirty="0">
              <a:solidFill>
                <a:schemeClr val="bg1"/>
              </a:solidFill>
              <a:latin typeface="HG丸ｺﾞｼｯｸM-PRO" panose="020F0400000000000000" pitchFamily="50" charset="-128"/>
              <a:ea typeface="HG丸ｺﾞｼｯｸM-PRO" panose="020F0400000000000000" pitchFamily="50" charset="-128"/>
            </a:endParaRPr>
          </a:p>
          <a:p>
            <a:pPr algn="ctr"/>
            <a:r>
              <a:rPr lang="en-US" altLang="ja-JP" sz="2800" b="1" dirty="0">
                <a:solidFill>
                  <a:schemeClr val="bg1"/>
                </a:solidFill>
                <a:latin typeface="HG丸ｺﾞｼｯｸM-PRO" panose="020F0400000000000000" pitchFamily="50" charset="-128"/>
                <a:ea typeface="HG丸ｺﾞｼｯｸM-PRO" panose="020F0400000000000000" pitchFamily="50" charset="-128"/>
              </a:rPr>
              <a:t>2026</a:t>
            </a:r>
            <a:r>
              <a:rPr lang="ja-JP" altLang="en-US" sz="2800" b="1" dirty="0">
                <a:solidFill>
                  <a:schemeClr val="bg1"/>
                </a:solidFill>
                <a:latin typeface="HG丸ｺﾞｼｯｸM-PRO" panose="020F0400000000000000" pitchFamily="50" charset="-128"/>
                <a:ea typeface="HG丸ｺﾞｼｯｸM-PRO" panose="020F0400000000000000" pitchFamily="50" charset="-128"/>
              </a:rPr>
              <a:t>年度学生募集要項　総合型選抜市町村制（長和町自治体推薦）</a:t>
            </a:r>
          </a:p>
        </p:txBody>
      </p:sp>
      <p:sp>
        <p:nvSpPr>
          <p:cNvPr id="10" name="四角形: 角を丸くする 9">
            <a:extLst>
              <a:ext uri="{FF2B5EF4-FFF2-40B4-BE49-F238E27FC236}">
                <a16:creationId xmlns:a16="http://schemas.microsoft.com/office/drawing/2014/main" id="{B751EA46-0D6F-6852-3921-BE674659B5D5}"/>
              </a:ext>
            </a:extLst>
          </p:cNvPr>
          <p:cNvSpPr/>
          <p:nvPr/>
        </p:nvSpPr>
        <p:spPr>
          <a:xfrm>
            <a:off x="786581" y="1201033"/>
            <a:ext cx="10854813" cy="966100"/>
          </a:xfrm>
          <a:prstGeom prst="roundRect">
            <a:avLst>
              <a:gd name="adj" fmla="val 9133"/>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E2E19808-FC55-B7FB-CF3E-AA9C1225DC55}"/>
              </a:ext>
            </a:extLst>
          </p:cNvPr>
          <p:cNvSpPr txBox="1"/>
          <p:nvPr/>
        </p:nvSpPr>
        <p:spPr>
          <a:xfrm>
            <a:off x="788565" y="1241552"/>
            <a:ext cx="10695963" cy="932499"/>
          </a:xfrm>
          <a:prstGeom prst="rect">
            <a:avLst/>
          </a:prstGeom>
          <a:noFill/>
        </p:spPr>
        <p:txBody>
          <a:bodyPr wrap="square">
            <a:spAutoFit/>
          </a:bodyPr>
          <a:lstStyle/>
          <a:p>
            <a:pPr>
              <a:lnSpc>
                <a:spcPts val="2200"/>
              </a:lnSpc>
            </a:pPr>
            <a:r>
              <a:rPr lang="ja-JP" altLang="en-US" b="1" dirty="0">
                <a:latin typeface="HG丸ｺﾞｼｯｸM-PRO" panose="020F0400000000000000" pitchFamily="50" charset="-128"/>
                <a:ea typeface="HG丸ｺﾞｼｯｸM-PRO" panose="020F0400000000000000" pitchFamily="50" charset="-128"/>
              </a:rPr>
              <a:t>　国家資格である社会福祉士や精神保健福祉士の受験資格を得ることができる佐久大学人間福祉学部人間福祉学科では、地域社会で活躍できる人材育成を目的に、長和町が推薦者を決める「市町村制」の入学試験受験者を募集します。</a:t>
            </a:r>
          </a:p>
        </p:txBody>
      </p:sp>
      <p:sp>
        <p:nvSpPr>
          <p:cNvPr id="11" name="四角形: 角を丸くする 10">
            <a:extLst>
              <a:ext uri="{FF2B5EF4-FFF2-40B4-BE49-F238E27FC236}">
                <a16:creationId xmlns:a16="http://schemas.microsoft.com/office/drawing/2014/main" id="{D8CC6768-6612-7E4D-23C5-F9CCB9307867}"/>
              </a:ext>
            </a:extLst>
          </p:cNvPr>
          <p:cNvSpPr/>
          <p:nvPr/>
        </p:nvSpPr>
        <p:spPr>
          <a:xfrm>
            <a:off x="816077" y="2281991"/>
            <a:ext cx="10825318" cy="4038872"/>
          </a:xfrm>
          <a:prstGeom prst="roundRect">
            <a:avLst>
              <a:gd name="adj" fmla="val 2681"/>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736E8AD7-BA82-C066-546B-6149EDE77C3D}"/>
              </a:ext>
            </a:extLst>
          </p:cNvPr>
          <p:cNvSpPr txBox="1"/>
          <p:nvPr/>
        </p:nvSpPr>
        <p:spPr>
          <a:xfrm>
            <a:off x="816077" y="2281990"/>
            <a:ext cx="10987996" cy="3811300"/>
          </a:xfrm>
          <a:prstGeom prst="rect">
            <a:avLst/>
          </a:prstGeom>
          <a:noFill/>
        </p:spPr>
        <p:txBody>
          <a:bodyPr wrap="square" lIns="91440" tIns="45720" rIns="91440" bIns="45720" anchor="t">
            <a:spAutoFit/>
          </a:bodyPr>
          <a:lstStyle/>
          <a:p>
            <a:pPr>
              <a:lnSpc>
                <a:spcPts val="2100"/>
              </a:lnSpc>
            </a:pPr>
            <a:r>
              <a:rPr lang="ja-JP" altLang="en-US" sz="1600" b="1" dirty="0">
                <a:latin typeface="HG丸ｺﾞｼｯｸM-PRO" panose="020F0400000000000000" pitchFamily="50" charset="-128"/>
                <a:ea typeface="HG丸ｺﾞｼｯｸM-PRO" panose="020F0400000000000000" pitchFamily="50" charset="-128"/>
              </a:rPr>
              <a:t>◆募集学部・学科　　人間福祉学部 人間福祉学科</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◆募　集　人　数　　若干名</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◆出　願　期　間　　２０２５年９月 １日（金）～２０２５年９月</a:t>
            </a:r>
            <a:r>
              <a:rPr lang="en-US" altLang="ja-JP" sz="1600" b="1" dirty="0">
                <a:latin typeface="HG丸ｺﾞｼｯｸM-PRO" panose="020F0400000000000000" pitchFamily="50" charset="-128"/>
                <a:ea typeface="HG丸ｺﾞｼｯｸM-PRO" panose="020F0400000000000000" pitchFamily="50" charset="-128"/>
              </a:rPr>
              <a:t>12</a:t>
            </a:r>
            <a:r>
              <a:rPr lang="ja-JP" altLang="en-US" sz="1600" b="1" dirty="0">
                <a:latin typeface="HG丸ｺﾞｼｯｸM-PRO" panose="020F0400000000000000" pitchFamily="50" charset="-128"/>
                <a:ea typeface="HG丸ｺﾞｼｯｸM-PRO" panose="020F0400000000000000" pitchFamily="50" charset="-128"/>
              </a:rPr>
              <a:t>日（金）</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a:ea typeface="HG丸ｺﾞｼｯｸM-PRO"/>
              </a:rPr>
              <a:t>◆試　　験　　日　　２０２５年９月</a:t>
            </a:r>
            <a:r>
              <a:rPr lang="en-US" altLang="ja-JP" sz="1600" b="1" dirty="0">
                <a:latin typeface="HG丸ｺﾞｼｯｸM-PRO"/>
                <a:ea typeface="HG丸ｺﾞｼｯｸM-PRO"/>
              </a:rPr>
              <a:t>20</a:t>
            </a:r>
            <a:r>
              <a:rPr lang="ja-JP" altLang="en-US" sz="1600" b="1" dirty="0">
                <a:latin typeface="HG丸ｺﾞｼｯｸM-PRO"/>
                <a:ea typeface="HG丸ｺﾞｼｯｸM-PRO"/>
              </a:rPr>
              <a:t>日（土）</a:t>
            </a:r>
            <a:endParaRPr lang="en-US" altLang="ja-JP" sz="1600" b="1" dirty="0">
              <a:latin typeface="HG丸ｺﾞｼｯｸM-PRO"/>
              <a:ea typeface="HG丸ｺﾞｼｯｸM-PRO"/>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◆試　験　会　場　　</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a:ea typeface="HG丸ｺﾞｼｯｸM-PRO"/>
              </a:rPr>
              <a:t>◆決　定　通　知　　２０２５年９月下旬　</a:t>
            </a:r>
            <a:endParaRPr lang="en-US" altLang="ja-JP" sz="1600" b="1" dirty="0">
              <a:latin typeface="HG丸ｺﾞｼｯｸM-PRO"/>
              <a:ea typeface="HG丸ｺﾞｼｯｸM-PRO"/>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◆出　願　条　件　　①長和町内に住居登録している方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②次の項目のうち、いずれか１つに該当する方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a:t>
            </a:r>
            <a:r>
              <a:rPr lang="ja-JP" altLang="en-US" sz="1400" b="1" dirty="0">
                <a:latin typeface="HG丸ｺﾞｼｯｸM-PRO" panose="020F0400000000000000" pitchFamily="50" charset="-128"/>
                <a:ea typeface="HG丸ｺﾞｼｯｸM-PRO" panose="020F0400000000000000" pitchFamily="50" charset="-128"/>
              </a:rPr>
              <a:t>（ア）高等学校（中等教育学校の後期課程を含む）を卒業した方、または２０２６年３月卒業見込みの方</a:t>
            </a:r>
            <a:endParaRPr lang="en-US" altLang="ja-JP" sz="14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a:t>
            </a:r>
            <a:r>
              <a:rPr lang="ja-JP" altLang="en-US" sz="1400" b="1" dirty="0">
                <a:latin typeface="HG丸ｺﾞｼｯｸM-PRO" panose="020F0400000000000000" pitchFamily="50" charset="-128"/>
                <a:ea typeface="HG丸ｺﾞｼｯｸM-PRO" panose="020F0400000000000000" pitchFamily="50" charset="-128"/>
              </a:rPr>
              <a:t>（イ）通常の過程による１２年の学校教育を修了した方、または２０２６年３月修了見込みの方</a:t>
            </a:r>
            <a:endParaRPr lang="en-US" altLang="ja-JP" sz="14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③人間福祉学部人間福祉学科を第１志望とし、入学を許可された場合、必ず入学する方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④在学するまたは卒業した学校長等の推薦を受けた方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endParaRPr lang="en-US" altLang="ja-JP" sz="1600" b="1" dirty="0">
              <a:latin typeface="HG丸ｺﾞｼｯｸM-PRO" panose="020F0400000000000000" pitchFamily="50" charset="-128"/>
              <a:ea typeface="HG丸ｺﾞｼｯｸM-PRO" panose="020F0400000000000000" pitchFamily="50" charset="-128"/>
            </a:endParaRPr>
          </a:p>
          <a:p>
            <a:pPr>
              <a:lnSpc>
                <a:spcPts val="1700"/>
              </a:lnSpc>
            </a:pPr>
            <a:r>
              <a:rPr lang="en-US" altLang="ja-JP" sz="1500" dirty="0">
                <a:latin typeface="HG丸ｺﾞｼｯｸM-PRO" panose="020F0400000000000000" pitchFamily="34" charset="-128"/>
                <a:ea typeface="HG丸ｺﾞｼｯｸM-PRO" panose="020F0400000000000000" pitchFamily="34" charset="-128"/>
              </a:rPr>
              <a:t>※</a:t>
            </a:r>
            <a:r>
              <a:rPr lang="ja-JP" altLang="en-US" sz="1500" b="1" u="sng" dirty="0">
                <a:latin typeface="HG丸ｺﾞｼｯｸM-PRO" panose="020F0400000000000000" pitchFamily="34" charset="-128"/>
                <a:ea typeface="HG丸ｺﾞｼｯｸM-PRO" panose="020F0400000000000000" pitchFamily="34" charset="-128"/>
              </a:rPr>
              <a:t>本入試区分での受験を希望される方は、２０２５年８月１日（金）までに佐久大学入試広報課までお問い合せください。</a:t>
            </a:r>
            <a:endParaRPr lang="en-US" altLang="ja-JP" sz="1500" b="1" u="sng" dirty="0">
              <a:latin typeface="HG丸ｺﾞｼｯｸM-PRO" panose="020F0400000000000000" pitchFamily="34" charset="-128"/>
              <a:ea typeface="HG丸ｺﾞｼｯｸM-PRO" panose="020F0400000000000000" pitchFamily="34" charset="-128"/>
            </a:endParaRPr>
          </a:p>
        </p:txBody>
      </p:sp>
      <p:sp>
        <p:nvSpPr>
          <p:cNvPr id="13" name="四角形: 角を丸くする 12">
            <a:extLst>
              <a:ext uri="{FF2B5EF4-FFF2-40B4-BE49-F238E27FC236}">
                <a16:creationId xmlns:a16="http://schemas.microsoft.com/office/drawing/2014/main" id="{39CD1577-BCFB-862C-7BD9-DA192C95D761}"/>
              </a:ext>
            </a:extLst>
          </p:cNvPr>
          <p:cNvSpPr/>
          <p:nvPr/>
        </p:nvSpPr>
        <p:spPr>
          <a:xfrm>
            <a:off x="811465" y="6420538"/>
            <a:ext cx="10825318" cy="333100"/>
          </a:xfrm>
          <a:prstGeom prst="roundRect">
            <a:avLst>
              <a:gd name="adj" fmla="val 2681"/>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BF7D7B31-57D5-02D5-EF07-09A52E5CFD1A}"/>
              </a:ext>
            </a:extLst>
          </p:cNvPr>
          <p:cNvSpPr txBox="1"/>
          <p:nvPr/>
        </p:nvSpPr>
        <p:spPr>
          <a:xfrm>
            <a:off x="666209" y="6383594"/>
            <a:ext cx="11137864" cy="329899"/>
          </a:xfrm>
          <a:prstGeom prst="rect">
            <a:avLst/>
          </a:prstGeom>
          <a:noFill/>
        </p:spPr>
        <p:txBody>
          <a:bodyPr wrap="square">
            <a:spAutoFit/>
          </a:bodyPr>
          <a:lstStyle/>
          <a:p>
            <a:pPr>
              <a:lnSpc>
                <a:spcPts val="2200"/>
              </a:lnSpc>
            </a:pPr>
            <a:r>
              <a:rPr lang="ja-JP" altLang="en-US" sz="1200" dirty="0">
                <a:latin typeface="HG丸ｺﾞｼｯｸM-PRO" panose="020F0400000000000000" pitchFamily="50" charset="-128"/>
                <a:ea typeface="HG丸ｺﾞｼｯｸM-PRO" panose="020F0400000000000000" pitchFamily="50" charset="-128"/>
              </a:rPr>
              <a:t>　</a:t>
            </a:r>
            <a:r>
              <a:rPr lang="en-US" altLang="ja-JP" sz="1200" dirty="0">
                <a:latin typeface="HG丸ｺﾞｼｯｸM-PRO" panose="020F0400000000000000" pitchFamily="50" charset="-128"/>
                <a:ea typeface="HG丸ｺﾞｼｯｸM-PRO" panose="020F0400000000000000" pitchFamily="50" charset="-128"/>
              </a:rPr>
              <a:t>【</a:t>
            </a:r>
            <a:r>
              <a:rPr lang="ja-JP" altLang="en-US" sz="1200" dirty="0">
                <a:latin typeface="HG丸ｺﾞｼｯｸM-PRO" panose="020F0400000000000000" pitchFamily="50" charset="-128"/>
                <a:ea typeface="HG丸ｺﾞｼｯｸM-PRO" panose="020F0400000000000000" pitchFamily="50" charset="-128"/>
              </a:rPr>
              <a:t>本件問い合わせ</a:t>
            </a:r>
            <a:r>
              <a:rPr lang="en-US" altLang="ja-JP" sz="1200" dirty="0">
                <a:latin typeface="HG丸ｺﾞｼｯｸM-PRO" panose="020F0400000000000000" pitchFamily="50" charset="-128"/>
                <a:ea typeface="HG丸ｺﾞｼｯｸM-PRO" panose="020F0400000000000000" pitchFamily="50" charset="-128"/>
              </a:rPr>
              <a:t>】</a:t>
            </a:r>
            <a:r>
              <a:rPr lang="ja-JP" altLang="en-US" sz="1200" dirty="0">
                <a:latin typeface="HG丸ｺﾞｼｯｸM-PRO" panose="020F0400000000000000" pitchFamily="50" charset="-128"/>
                <a:ea typeface="HG丸ｺﾞｼｯｸM-PRO" panose="020F0400000000000000" pitchFamily="50" charset="-128"/>
              </a:rPr>
              <a:t>佐久大学 入試広報課 電話：</a:t>
            </a:r>
            <a:r>
              <a:rPr lang="en-US" altLang="ja-JP" sz="1200" dirty="0">
                <a:latin typeface="HG丸ｺﾞｼｯｸM-PRO" panose="020F0400000000000000" pitchFamily="50" charset="-128"/>
                <a:ea typeface="HG丸ｺﾞｼｯｸM-PRO" panose="020F0400000000000000" pitchFamily="50" charset="-128"/>
              </a:rPr>
              <a:t>0267-68-6680</a:t>
            </a:r>
            <a:r>
              <a:rPr lang="ja-JP" altLang="en-US" sz="1200" dirty="0">
                <a:latin typeface="HG丸ｺﾞｼｯｸM-PRO" panose="020F0400000000000000" pitchFamily="50" charset="-128"/>
                <a:ea typeface="HG丸ｺﾞｼｯｸM-PRO" panose="020F0400000000000000" pitchFamily="50" charset="-128"/>
              </a:rPr>
              <a:t>　</a:t>
            </a:r>
            <a:r>
              <a:rPr lang="en-US" altLang="ja-JP" sz="1200" dirty="0">
                <a:latin typeface="HG丸ｺﾞｼｯｸM-PRO" panose="020F0400000000000000" pitchFamily="50" charset="-128"/>
                <a:ea typeface="HG丸ｺﾞｼｯｸM-PRO" panose="020F0400000000000000" pitchFamily="50" charset="-128"/>
              </a:rPr>
              <a:t>E-Mail</a:t>
            </a:r>
            <a:r>
              <a:rPr lang="ja-JP" altLang="en-US" sz="1200">
                <a:latin typeface="HG丸ｺﾞｼｯｸM-PRO" panose="020F0400000000000000" pitchFamily="50" charset="-128"/>
                <a:ea typeface="HG丸ｺﾞｼｯｸM-PRO" panose="020F0400000000000000" pitchFamily="50" charset="-128"/>
              </a:rPr>
              <a:t>：</a:t>
            </a:r>
            <a:r>
              <a:rPr lang="en-US" altLang="ja-JP" sz="1200">
                <a:latin typeface="HG丸ｺﾞｼｯｸM-PRO" panose="020F0400000000000000" pitchFamily="50" charset="-128"/>
                <a:ea typeface="HG丸ｺﾞｼｯｸM-PRO" panose="020F0400000000000000" pitchFamily="50" charset="-128"/>
              </a:rPr>
              <a:t>admission</a:t>
            </a:r>
            <a:r>
              <a:rPr lang="en-US" altLang="ja-JP" sz="1200" dirty="0">
                <a:latin typeface="HG丸ｺﾞｼｯｸM-PRO" panose="020F0400000000000000" pitchFamily="50" charset="-128"/>
                <a:ea typeface="HG丸ｺﾞｼｯｸM-PRO" panose="020F0400000000000000" pitchFamily="50" charset="-128"/>
              </a:rPr>
              <a:t>@saku.ac.jp</a:t>
            </a:r>
            <a:endParaRPr lang="ja-JP" altLang="en-US" sz="1200" dirty="0">
              <a:latin typeface="HG丸ｺﾞｼｯｸM-PRO" panose="020F0400000000000000" pitchFamily="50" charset="-128"/>
              <a:ea typeface="HG丸ｺﾞｼｯｸM-PRO" panose="020F0400000000000000" pitchFamily="50" charset="-128"/>
            </a:endParaRPr>
          </a:p>
        </p:txBody>
      </p:sp>
    </p:spTree>
    <p:extLst>
      <p:ext uri="{BB962C8B-B14F-4D97-AF65-F5344CB8AC3E}">
        <p14:creationId xmlns:p14="http://schemas.microsoft.com/office/powerpoint/2010/main" val="25293184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993FB9AD1C52F48BA4E2148FEE794AD" ma:contentTypeVersion="13" ma:contentTypeDescription="新しいドキュメントを作成します。" ma:contentTypeScope="" ma:versionID="efd863e0d4a262f9af03f06e4ec64a7c">
  <xsd:schema xmlns:xsd="http://www.w3.org/2001/XMLSchema" xmlns:xs="http://www.w3.org/2001/XMLSchema" xmlns:p="http://schemas.microsoft.com/office/2006/metadata/properties" xmlns:ns2="de763dbd-b4ec-43ef-99c6-52a71b8dbbd0" xmlns:ns3="0c367472-4b23-49cd-bb14-86ca4feecfb3" targetNamespace="http://schemas.microsoft.com/office/2006/metadata/properties" ma:root="true" ma:fieldsID="7799ddca39e76b999ada1e02192eccb8" ns2:_="" ns3:_="">
    <xsd:import namespace="de763dbd-b4ec-43ef-99c6-52a71b8dbbd0"/>
    <xsd:import namespace="0c367472-4b23-49cd-bb14-86ca4feecfb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763dbd-b4ec-43ef-99c6-52a71b8dbb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545f7474-30af-4413-aa28-398f595c7311"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367472-4b23-49cd-bb14-86ca4feecfb3"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d5ac2414-cd88-4526-bfed-737f824b2173}" ma:internalName="TaxCatchAll" ma:showField="CatchAllData" ma:web="0c367472-4b23-49cd-bb14-86ca4feecf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e763dbd-b4ec-43ef-99c6-52a71b8dbbd0">
      <Terms xmlns="http://schemas.microsoft.com/office/infopath/2007/PartnerControls"/>
    </lcf76f155ced4ddcb4097134ff3c332f>
    <TaxCatchAll xmlns="0c367472-4b23-49cd-bb14-86ca4feecfb3" xsi:nil="true"/>
  </documentManagement>
</p:properties>
</file>

<file path=customXml/itemProps1.xml><?xml version="1.0" encoding="utf-8"?>
<ds:datastoreItem xmlns:ds="http://schemas.openxmlformats.org/officeDocument/2006/customXml" ds:itemID="{FEF85EE2-0020-435E-AD14-27390FEB9F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763dbd-b4ec-43ef-99c6-52a71b8dbbd0"/>
    <ds:schemaRef ds:uri="0c367472-4b23-49cd-bb14-86ca4feecf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B29761-5972-4CB0-A5B2-4E8A983C4B6D}">
  <ds:schemaRefs>
    <ds:schemaRef ds:uri="http://schemas.microsoft.com/sharepoint/v3/contenttype/forms"/>
  </ds:schemaRefs>
</ds:datastoreItem>
</file>

<file path=customXml/itemProps3.xml><?xml version="1.0" encoding="utf-8"?>
<ds:datastoreItem xmlns:ds="http://schemas.openxmlformats.org/officeDocument/2006/customXml" ds:itemID="{641D6C28-74CD-49BB-A4CA-FA1EC32F5C2A}">
  <ds:schemaRefs>
    <ds:schemaRef ds:uri="http://schemas.microsoft.com/office/2006/metadata/properties"/>
    <ds:schemaRef ds:uri="http://schemas.microsoft.com/office/infopath/2007/PartnerControls"/>
    <ds:schemaRef ds:uri="de763dbd-b4ec-43ef-99c6-52a71b8dbbd0"/>
    <ds:schemaRef ds:uri="0c367472-4b23-49cd-bb14-86ca4feecfb3"/>
  </ds:schemaRefs>
</ds:datastoreItem>
</file>

<file path=docProps/app.xml><?xml version="1.0" encoding="utf-8"?>
<Properties xmlns="http://schemas.openxmlformats.org/officeDocument/2006/extended-properties" xmlns:vt="http://schemas.openxmlformats.org/officeDocument/2006/docPropsVTypes">
  <TotalTime>151</TotalTime>
  <Words>309</Words>
  <Application>Microsoft Office PowerPoint</Application>
  <PresentationFormat>ワイド画面</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長土呂 区報</dc:creator>
  <cp:lastModifiedBy>笹井佳彦</cp:lastModifiedBy>
  <cp:revision>46</cp:revision>
  <dcterms:created xsi:type="dcterms:W3CDTF">2022-07-31T06:48:37Z</dcterms:created>
  <dcterms:modified xsi:type="dcterms:W3CDTF">2025-07-15T05:10:59Z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0x010100B993FB9AD1C52F48BA4E2148FEE794AD</vt:lpwstr>
  </property>
</Properties>
</file>